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3" r:id="rId2"/>
    <p:sldMasterId id="2147483675" r:id="rId3"/>
    <p:sldMasterId id="2147483687"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74" r:id="rId13"/>
    <p:sldId id="275" r:id="rId14"/>
    <p:sldId id="279" r:id="rId15"/>
    <p:sldId id="281" r:id="rId16"/>
    <p:sldId id="264" r:id="rId17"/>
    <p:sldId id="265" r:id="rId18"/>
    <p:sldId id="266" r:id="rId19"/>
    <p:sldId id="267" r:id="rId20"/>
    <p:sldId id="282" r:id="rId21"/>
    <p:sldId id="285" r:id="rId22"/>
    <p:sldId id="292" r:id="rId23"/>
    <p:sldId id="291" r:id="rId24"/>
    <p:sldId id="277" r:id="rId25"/>
    <p:sldId id="273" r:id="rId26"/>
    <p:sldId id="272" r:id="rId27"/>
    <p:sldId id="270" r:id="rId28"/>
  </p:sldIdLst>
  <p:sldSz cx="6858000" cy="9907588"/>
  <p:notesSz cx="7099300" cy="10234613"/>
  <p:defaultTextStyle>
    <a:defPPr>
      <a:defRPr lang="en-GB"/>
    </a:defPPr>
    <a:lvl1pPr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1pPr>
    <a:lvl2pPr marL="742950" indent="-28575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2pPr>
    <a:lvl3pPr marL="11430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3pPr>
    <a:lvl4pPr marL="16002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4pPr>
    <a:lvl5pPr marL="2057400" indent="-228600" algn="l" defTabSz="449263" rtl="0" fontAlgn="base">
      <a:spcBef>
        <a:spcPct val="0"/>
      </a:spcBef>
      <a:spcAft>
        <a:spcPct val="0"/>
      </a:spcAft>
      <a:defRPr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9822" autoAdjust="0"/>
  </p:normalViewPr>
  <p:slideViewPr>
    <p:cSldViewPr>
      <p:cViewPr>
        <p:scale>
          <a:sx n="66" d="100"/>
          <a:sy n="66" d="100"/>
        </p:scale>
        <p:origin x="-1926" y="78"/>
      </p:cViewPr>
      <p:guideLst>
        <p:guide orient="horz" pos="5932"/>
        <p:guide orient="horz" pos="217"/>
        <p:guide orient="horz" pos="5842"/>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575" cy="511731"/>
          </a:xfrm>
          <a:prstGeom prst="rect">
            <a:avLst/>
          </a:prstGeom>
        </p:spPr>
        <p:txBody>
          <a:bodyPr vert="horz" lIns="91440" tIns="45720" rIns="91440" bIns="45720" rtlCol="0"/>
          <a:lstStyle>
            <a:lvl1pPr algn="l">
              <a:buClr>
                <a:srgbClr val="000000"/>
              </a:buClr>
              <a:buSzPct val="100000"/>
              <a:buFont typeface="Times New Roman" charset="0"/>
              <a:buNone/>
              <a:defRPr sz="1200">
                <a:ea typeface="Arial Unicode MS" pitchFamily="112" charset="0"/>
                <a:cs typeface="Arial Unicode MS" pitchFamily="112" charset="0"/>
              </a:defRPr>
            </a:lvl1pPr>
          </a:lstStyle>
          <a:p>
            <a:pPr>
              <a:defRPr/>
            </a:pPr>
            <a:endParaRPr lang="en-US"/>
          </a:p>
        </p:txBody>
      </p:sp>
      <p:sp>
        <p:nvSpPr>
          <p:cNvPr id="3" name="Date Placeholder 2"/>
          <p:cNvSpPr>
            <a:spLocks noGrp="1"/>
          </p:cNvSpPr>
          <p:nvPr>
            <p:ph type="dt" sz="quarter" idx="1"/>
          </p:nvPr>
        </p:nvSpPr>
        <p:spPr>
          <a:xfrm>
            <a:off x="4021139" y="0"/>
            <a:ext cx="3076575" cy="511731"/>
          </a:xfrm>
          <a:prstGeom prst="rect">
            <a:avLst/>
          </a:prstGeom>
        </p:spPr>
        <p:txBody>
          <a:bodyPr vert="horz" lIns="91440" tIns="45720" rIns="91440" bIns="45720" rtlCol="0"/>
          <a:lstStyle>
            <a:lvl1pPr algn="r">
              <a:buClr>
                <a:srgbClr val="000000"/>
              </a:buClr>
              <a:buSzPct val="100000"/>
              <a:buFont typeface="Times New Roman" charset="0"/>
              <a:buNone/>
              <a:defRPr sz="1200">
                <a:ea typeface="Arial Unicode MS" pitchFamily="112" charset="0"/>
                <a:cs typeface="Arial Unicode MS" pitchFamily="112" charset="0"/>
              </a:defRPr>
            </a:lvl1pPr>
          </a:lstStyle>
          <a:p>
            <a:pPr>
              <a:defRPr/>
            </a:pPr>
            <a:fld id="{87422435-D5D3-40B7-A70B-EFE5587DAB03}" type="datetimeFigureOut">
              <a:rPr lang="en-US"/>
              <a:pPr>
                <a:defRPr/>
              </a:pPr>
              <a:t>3/24/2014</a:t>
            </a:fld>
            <a:endParaRPr lang="en-US"/>
          </a:p>
        </p:txBody>
      </p:sp>
      <p:sp>
        <p:nvSpPr>
          <p:cNvPr id="4" name="Footer Placeholder 3"/>
          <p:cNvSpPr>
            <a:spLocks noGrp="1"/>
          </p:cNvSpPr>
          <p:nvPr>
            <p:ph type="ftr" sz="quarter" idx="2"/>
          </p:nvPr>
        </p:nvSpPr>
        <p:spPr>
          <a:xfrm>
            <a:off x="1" y="9721294"/>
            <a:ext cx="3076575" cy="511731"/>
          </a:xfrm>
          <a:prstGeom prst="rect">
            <a:avLst/>
          </a:prstGeom>
        </p:spPr>
        <p:txBody>
          <a:bodyPr vert="horz" lIns="91440" tIns="45720" rIns="91440" bIns="45720" rtlCol="0" anchor="b"/>
          <a:lstStyle>
            <a:lvl1pPr algn="l">
              <a:buClr>
                <a:srgbClr val="000000"/>
              </a:buClr>
              <a:buSzPct val="100000"/>
              <a:buFont typeface="Times New Roman" charset="0"/>
              <a:buNone/>
              <a:defRPr sz="1200">
                <a:ea typeface="Arial Unicode MS" pitchFamily="112" charset="0"/>
                <a:cs typeface="Arial Unicode MS" pitchFamily="112" charset="0"/>
              </a:defRPr>
            </a:lvl1pPr>
          </a:lstStyle>
          <a:p>
            <a:pPr>
              <a:defRPr/>
            </a:pPr>
            <a:endParaRPr lang="en-US"/>
          </a:p>
        </p:txBody>
      </p:sp>
      <p:sp>
        <p:nvSpPr>
          <p:cNvPr id="5" name="Slide Number Placeholder 4"/>
          <p:cNvSpPr>
            <a:spLocks noGrp="1"/>
          </p:cNvSpPr>
          <p:nvPr>
            <p:ph type="sldNum" sz="quarter" idx="3"/>
          </p:nvPr>
        </p:nvSpPr>
        <p:spPr>
          <a:xfrm>
            <a:off x="4021139" y="9721294"/>
            <a:ext cx="3076575" cy="511731"/>
          </a:xfrm>
          <a:prstGeom prst="rect">
            <a:avLst/>
          </a:prstGeom>
        </p:spPr>
        <p:txBody>
          <a:bodyPr vert="horz" lIns="91440" tIns="45720" rIns="91440" bIns="45720" rtlCol="0" anchor="b"/>
          <a:lstStyle>
            <a:lvl1pPr algn="r">
              <a:buClr>
                <a:srgbClr val="000000"/>
              </a:buClr>
              <a:buSzPct val="100000"/>
              <a:buFont typeface="Times New Roman" charset="0"/>
              <a:buNone/>
              <a:defRPr sz="1200">
                <a:ea typeface="Arial Unicode MS" pitchFamily="112" charset="0"/>
                <a:cs typeface="Arial Unicode MS" pitchFamily="112" charset="0"/>
              </a:defRPr>
            </a:lvl1pPr>
          </a:lstStyle>
          <a:p>
            <a:pPr>
              <a:defRPr/>
            </a:pPr>
            <a:fld id="{665B103D-4F92-4789-9F3A-8F1985F3A350}" type="slidenum">
              <a:rPr lang="en-US"/>
              <a:pPr>
                <a:defRPr/>
              </a:pPr>
              <a:t>‹#›</a:t>
            </a:fld>
            <a:endParaRPr lang="en-US"/>
          </a:p>
        </p:txBody>
      </p:sp>
    </p:spTree>
    <p:extLst>
      <p:ext uri="{BB962C8B-B14F-4D97-AF65-F5344CB8AC3E}">
        <p14:creationId xmlns:p14="http://schemas.microsoft.com/office/powerpoint/2010/main" val="114221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p:spPr>
        <p:txBody>
          <a:bodyPr wrap="none" lIns="98984" tIns="49492" rIns="98984" bIns="49492" anchor="ctr"/>
          <a:lstStyle/>
          <a:p>
            <a:pPr defTabSz="485775">
              <a:buClr>
                <a:srgbClr val="000000"/>
              </a:buClr>
              <a:buSzPct val="100000"/>
              <a:buFont typeface="Times New Roman" pitchFamily="112" charset="0"/>
              <a:buNone/>
              <a:defRPr/>
            </a:pPr>
            <a:endParaRPr lang="en-US" sz="1900">
              <a:latin typeface="Arial" pitchFamily="112" charset="0"/>
              <a:ea typeface="Arial Unicode MS" pitchFamily="112" charset="0"/>
              <a:cs typeface="Arial Unicode MS" pitchFamily="112" charset="0"/>
            </a:endParaRPr>
          </a:p>
        </p:txBody>
      </p:sp>
      <p:sp>
        <p:nvSpPr>
          <p:cNvPr id="2050"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p:spPr>
        <p:txBody>
          <a:bodyPr wrap="none" lIns="98984" tIns="49492" rIns="98984" bIns="49492" anchor="ctr"/>
          <a:lstStyle/>
          <a:p>
            <a:pPr defTabSz="485775">
              <a:buClr>
                <a:srgbClr val="000000"/>
              </a:buClr>
              <a:buSzPct val="100000"/>
              <a:buFont typeface="Times New Roman" pitchFamily="112" charset="0"/>
              <a:buNone/>
              <a:defRPr/>
            </a:pPr>
            <a:endParaRPr lang="en-US" sz="1900">
              <a:latin typeface="Arial" pitchFamily="112" charset="0"/>
              <a:ea typeface="Arial Unicode MS" pitchFamily="112" charset="0"/>
              <a:cs typeface="Arial Unicode MS" pitchFamily="112" charset="0"/>
            </a:endParaRPr>
          </a:p>
        </p:txBody>
      </p:sp>
      <p:sp>
        <p:nvSpPr>
          <p:cNvPr id="2051" name="Rectangle 3"/>
          <p:cNvSpPr>
            <a:spLocks noGrp="1" noChangeArrowheads="1"/>
          </p:cNvSpPr>
          <p:nvPr>
            <p:ph type="hdr"/>
          </p:nvPr>
        </p:nvSpPr>
        <p:spPr bwMode="auto">
          <a:xfrm>
            <a:off x="0" y="0"/>
            <a:ext cx="3073400" cy="508552"/>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lvl1pP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2052" name="Rectangle 4"/>
          <p:cNvSpPr>
            <a:spLocks noGrp="1" noChangeArrowheads="1"/>
          </p:cNvSpPr>
          <p:nvPr>
            <p:ph type="dt"/>
          </p:nvPr>
        </p:nvSpPr>
        <p:spPr bwMode="auto">
          <a:xfrm>
            <a:off x="4021138" y="0"/>
            <a:ext cx="3073400" cy="508552"/>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lvl1pPr algn="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15366" name="Rectangle 5"/>
          <p:cNvSpPr>
            <a:spLocks noGrp="1" noRot="1" noChangeAspect="1" noChangeArrowheads="1"/>
          </p:cNvSpPr>
          <p:nvPr>
            <p:ph type="sldImg"/>
          </p:nvPr>
        </p:nvSpPr>
        <p:spPr bwMode="auto">
          <a:xfrm>
            <a:off x="2220913" y="768350"/>
            <a:ext cx="2654300" cy="3833813"/>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709613" y="4861442"/>
            <a:ext cx="5676900" cy="4602397"/>
          </a:xfrm>
          <a:prstGeom prst="rect">
            <a:avLst/>
          </a:prstGeom>
          <a:noFill/>
          <a:ln w="9525">
            <a:noFill/>
            <a:round/>
            <a:headEnd/>
            <a:tailEnd/>
          </a:ln>
        </p:spPr>
        <p:txBody>
          <a:bodyPr vert="horz" wrap="square" lIns="97425" tIns="50661" rIns="97425" bIns="50661"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0" y="9721294"/>
            <a:ext cx="3073400" cy="508552"/>
          </a:xfrm>
          <a:prstGeom prst="rect">
            <a:avLst/>
          </a:prstGeom>
          <a:noFill/>
          <a:ln w="9525">
            <a:noFill/>
            <a:round/>
            <a:headEnd/>
            <a:tailEnd/>
          </a:ln>
        </p:spPr>
        <p:txBody>
          <a:bodyPr vert="horz" wrap="square" lIns="97425" tIns="50661" rIns="97425" bIns="50661" numCol="1" anchor="b" anchorCtr="0" compatLnSpc="1">
            <a:prstTxWarp prst="textNoShape">
              <a:avLst/>
            </a:prstTxWarp>
          </a:bodyPr>
          <a:lstStyle>
            <a:lvl1pP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endParaRPr lang="fr-FR"/>
          </a:p>
        </p:txBody>
      </p:sp>
      <p:sp>
        <p:nvSpPr>
          <p:cNvPr id="2056" name="Rectangle 8"/>
          <p:cNvSpPr>
            <a:spLocks noGrp="1" noChangeArrowheads="1"/>
          </p:cNvSpPr>
          <p:nvPr>
            <p:ph type="sldNum"/>
          </p:nvPr>
        </p:nvSpPr>
        <p:spPr bwMode="auto">
          <a:xfrm>
            <a:off x="4021138" y="9721294"/>
            <a:ext cx="3073400" cy="508552"/>
          </a:xfrm>
          <a:prstGeom prst="rect">
            <a:avLst/>
          </a:prstGeom>
          <a:noFill/>
          <a:ln w="9525">
            <a:noFill/>
            <a:round/>
            <a:headEnd/>
            <a:tailEnd/>
          </a:ln>
        </p:spPr>
        <p:txBody>
          <a:bodyPr vert="horz" wrap="square" lIns="97425" tIns="50661" rIns="97425" bIns="50661" numCol="1" anchor="b" anchorCtr="0" compatLnSpc="1">
            <a:prstTxWarp prst="textNoShape">
              <a:avLst/>
            </a:prstTxWarp>
          </a:bodyPr>
          <a:lstStyle>
            <a:lvl1pPr algn="r" defTabSz="485775">
              <a:buClr>
                <a:srgbClr val="000000"/>
              </a:buClr>
              <a:buSzPct val="100000"/>
              <a:buFont typeface="Times New Roman" pitchFamily="112" charset="0"/>
              <a:buNone/>
              <a:tabLst>
                <a:tab pos="0" algn="l"/>
                <a:tab pos="484188" algn="l"/>
                <a:tab pos="971550" algn="l"/>
                <a:tab pos="1457325" algn="l"/>
                <a:tab pos="1943100" algn="l"/>
                <a:tab pos="2430463" algn="l"/>
                <a:tab pos="2916238" algn="l"/>
                <a:tab pos="3402013" algn="l"/>
                <a:tab pos="3889375" algn="l"/>
                <a:tab pos="4375150" algn="l"/>
                <a:tab pos="4860925" algn="l"/>
                <a:tab pos="5348288" algn="l"/>
                <a:tab pos="5834063" algn="l"/>
                <a:tab pos="6319838" algn="l"/>
                <a:tab pos="6807200" algn="l"/>
                <a:tab pos="7292975" algn="l"/>
                <a:tab pos="7778750" algn="l"/>
                <a:tab pos="8266113" algn="l"/>
                <a:tab pos="8751888" algn="l"/>
                <a:tab pos="9239250" algn="l"/>
                <a:tab pos="9725025" algn="l"/>
              </a:tabLst>
              <a:defRPr sz="1300">
                <a:solidFill>
                  <a:srgbClr val="000000"/>
                </a:solidFill>
                <a:latin typeface="Arial" pitchFamily="112" charset="0"/>
                <a:ea typeface="Arial Unicode MS" pitchFamily="112" charset="0"/>
                <a:cs typeface="Arial Unicode MS" pitchFamily="112" charset="0"/>
              </a:defRPr>
            </a:lvl1pPr>
          </a:lstStyle>
          <a:p>
            <a:pPr>
              <a:defRPr/>
            </a:pPr>
            <a:fld id="{69085D5D-26B7-48D1-8186-6A39B00DF031}" type="slidenum">
              <a:rPr lang="fr-FR"/>
              <a:pPr>
                <a:defRPr/>
              </a:pPr>
              <a:t>‹#›</a:t>
            </a:fld>
            <a:endParaRPr lang="fr-FR"/>
          </a:p>
        </p:txBody>
      </p:sp>
    </p:spTree>
    <p:extLst>
      <p:ext uri="{BB962C8B-B14F-4D97-AF65-F5344CB8AC3E}">
        <p14:creationId xmlns:p14="http://schemas.microsoft.com/office/powerpoint/2010/main" val="1521443787"/>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pitchFamily="55" charset="-128"/>
        <a:cs typeface="ＭＳ Ｐゴシック" pitchFamily="5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sldNum" sz="quarter"/>
          </p:nvPr>
        </p:nvSpPr>
        <p:spPr>
          <a:noFill/>
        </p:spPr>
        <p:txBody>
          <a:bodyPr/>
          <a:lstStyle/>
          <a:p>
            <a:pPr>
              <a:buFont typeface="Times New Roman" pitchFamily="18" charset="0"/>
              <a:buNone/>
            </a:pPr>
            <a:fld id="{5907732B-6CB2-4C5E-ACC5-9EBAA172C358}" type="slidenum">
              <a:rPr lang="fr-FR" smtClean="0">
                <a:latin typeface="Arial" charset="0"/>
                <a:ea typeface="Arial Unicode MS" pitchFamily="34" charset="-128"/>
                <a:cs typeface="Arial Unicode MS" pitchFamily="34" charset="-128"/>
              </a:rPr>
              <a:pPr>
                <a:buFont typeface="Times New Roman" pitchFamily="18" charset="0"/>
                <a:buNone/>
              </a:pPr>
              <a:t>1</a:t>
            </a:fld>
            <a:endParaRPr lang="fr-FR" smtClean="0">
              <a:latin typeface="Arial" charset="0"/>
              <a:ea typeface="Arial Unicode MS" pitchFamily="34" charset="-128"/>
              <a:cs typeface="Arial Unicode MS" pitchFamily="34" charset="-128"/>
            </a:endParaRPr>
          </a:p>
        </p:txBody>
      </p:sp>
      <p:sp>
        <p:nvSpPr>
          <p:cNvPr id="1843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18436"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pPr>
              <a:buFont typeface="Times New Roman" pitchFamily="18" charset="0"/>
              <a:buNone/>
            </a:pPr>
            <a:fld id="{D102EA2D-AFF4-4731-AE53-B3F1A3EE434C}" type="slidenum">
              <a:rPr lang="fr-FR" smtClean="0">
                <a:latin typeface="Arial" charset="0"/>
                <a:ea typeface="Arial Unicode MS" pitchFamily="34" charset="-128"/>
                <a:cs typeface="Arial Unicode MS" pitchFamily="34" charset="-128"/>
              </a:rPr>
              <a:pPr>
                <a:buFont typeface="Times New Roman" pitchFamily="18" charset="0"/>
                <a:buNone/>
              </a:pPr>
              <a:t>13</a:t>
            </a:fld>
            <a:endParaRPr lang="fr-FR" smtClean="0">
              <a:latin typeface="Arial" charset="0"/>
              <a:ea typeface="Arial Unicode MS" pitchFamily="34" charset="-128"/>
              <a:cs typeface="Arial Unicode MS" pitchFamily="34" charset="-128"/>
            </a:endParaRPr>
          </a:p>
        </p:txBody>
      </p:sp>
      <p:sp>
        <p:nvSpPr>
          <p:cNvPr id="36867"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6868"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p:spPr>
        <p:txBody>
          <a:bodyPr/>
          <a:lstStyle/>
          <a:p>
            <a:pPr>
              <a:buFont typeface="Times New Roman" pitchFamily="18" charset="0"/>
              <a:buNone/>
            </a:pPr>
            <a:fld id="{827F8560-6095-4CFA-B1A8-D31D336B2AEF}" type="slidenum">
              <a:rPr lang="fr-FR" smtClean="0">
                <a:latin typeface="Arial" charset="0"/>
                <a:ea typeface="Arial Unicode MS" pitchFamily="34" charset="-128"/>
                <a:cs typeface="Arial Unicode MS" pitchFamily="34" charset="-128"/>
              </a:rPr>
              <a:pPr>
                <a:buFont typeface="Times New Roman" pitchFamily="18" charset="0"/>
                <a:buNone/>
              </a:pPr>
              <a:t>14</a:t>
            </a:fld>
            <a:endParaRPr lang="fr-FR" smtClean="0">
              <a:latin typeface="Arial" charset="0"/>
              <a:ea typeface="Arial Unicode MS" pitchFamily="34" charset="-128"/>
              <a:cs typeface="Arial Unicode MS" pitchFamily="34" charset="-128"/>
            </a:endParaRPr>
          </a:p>
        </p:txBody>
      </p:sp>
      <p:sp>
        <p:nvSpPr>
          <p:cNvPr id="3891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8916"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pPr>
              <a:buFont typeface="Times New Roman" pitchFamily="18" charset="0"/>
              <a:buNone/>
            </a:pPr>
            <a:fld id="{406570ED-29B1-4E16-AB56-A5FB5EA173B6}" type="slidenum">
              <a:rPr lang="fr-FR" smtClean="0">
                <a:latin typeface="Arial" charset="0"/>
                <a:ea typeface="Arial Unicode MS" pitchFamily="34" charset="-128"/>
                <a:cs typeface="Arial Unicode MS" pitchFamily="34" charset="-128"/>
              </a:rPr>
              <a:pPr>
                <a:buFont typeface="Times New Roman" pitchFamily="18" charset="0"/>
                <a:buNone/>
              </a:pPr>
              <a:t>15</a:t>
            </a:fld>
            <a:endParaRPr lang="fr-FR" smtClean="0">
              <a:latin typeface="Arial" charset="0"/>
              <a:ea typeface="Arial Unicode MS" pitchFamily="34" charset="-128"/>
              <a:cs typeface="Arial Unicode MS" pitchFamily="34" charset="-128"/>
            </a:endParaRPr>
          </a:p>
        </p:txBody>
      </p:sp>
      <p:sp>
        <p:nvSpPr>
          <p:cNvPr id="4096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4096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p:spPr>
        <p:txBody>
          <a:bodyPr/>
          <a:lstStyle/>
          <a:p>
            <a:pPr>
              <a:buFont typeface="Times New Roman" pitchFamily="18" charset="0"/>
              <a:buNone/>
            </a:pPr>
            <a:fld id="{011D533B-6173-412D-8AA0-182410FA9E60}" type="slidenum">
              <a:rPr lang="fr-FR" smtClean="0">
                <a:latin typeface="Arial" charset="0"/>
                <a:ea typeface="Arial Unicode MS" pitchFamily="34" charset="-128"/>
                <a:cs typeface="Arial Unicode MS" pitchFamily="34" charset="-128"/>
              </a:rPr>
              <a:pPr>
                <a:buFont typeface="Times New Roman" pitchFamily="18" charset="0"/>
                <a:buNone/>
              </a:pPr>
              <a:t>16</a:t>
            </a:fld>
            <a:endParaRPr lang="fr-FR" smtClean="0">
              <a:latin typeface="Arial" charset="0"/>
              <a:ea typeface="Arial Unicode MS" pitchFamily="34" charset="-128"/>
              <a:cs typeface="Arial Unicode MS" pitchFamily="34" charset="-128"/>
            </a:endParaRPr>
          </a:p>
        </p:txBody>
      </p:sp>
      <p:sp>
        <p:nvSpPr>
          <p:cNvPr id="4301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4301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68350"/>
            <a:ext cx="2654300" cy="3833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69085D5D-26B7-48D1-8186-6A39B00DF031}" type="slidenum">
              <a:rPr lang="fr-FR" smtClean="0"/>
              <a:pPr>
                <a:defRPr/>
              </a:pPr>
              <a:t>17</a:t>
            </a:fld>
            <a:endParaRPr lang="fr-FR"/>
          </a:p>
        </p:txBody>
      </p:sp>
    </p:spTree>
    <p:extLst>
      <p:ext uri="{BB962C8B-B14F-4D97-AF65-F5344CB8AC3E}">
        <p14:creationId xmlns:p14="http://schemas.microsoft.com/office/powerpoint/2010/main" val="17584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768350"/>
            <a:ext cx="2654300" cy="3833813"/>
          </a:xfrm>
        </p:spPr>
      </p:sp>
      <p:sp>
        <p:nvSpPr>
          <p:cNvPr id="3" name="Notes Placeholder 2"/>
          <p:cNvSpPr>
            <a:spLocks noGrp="1"/>
          </p:cNvSpPr>
          <p:nvPr>
            <p:ph type="body" idx="1"/>
          </p:nvPr>
        </p:nvSpPr>
        <p:spPr/>
        <p:txBody>
          <a:bodyPr/>
          <a:lstStyle/>
          <a:p>
            <a:pPr>
              <a:lnSpc>
                <a:spcPts val="1300"/>
              </a:lnSpc>
            </a:pPr>
            <a:endParaRPr lang="en-GB" sz="1200" dirty="0"/>
          </a:p>
        </p:txBody>
      </p:sp>
      <p:sp>
        <p:nvSpPr>
          <p:cNvPr id="4" name="Slide Number Placeholder 3"/>
          <p:cNvSpPr>
            <a:spLocks noGrp="1"/>
          </p:cNvSpPr>
          <p:nvPr>
            <p:ph type="sldNum" idx="10"/>
          </p:nvPr>
        </p:nvSpPr>
        <p:spPr/>
        <p:txBody>
          <a:bodyPr/>
          <a:lstStyle/>
          <a:p>
            <a:pPr>
              <a:defRPr/>
            </a:pPr>
            <a:fld id="{69085D5D-26B7-48D1-8186-6A39B00DF031}" type="slidenum">
              <a:rPr lang="fr-FR" smtClean="0"/>
              <a:pPr>
                <a:defRPr/>
              </a:pPr>
              <a:t>21</a:t>
            </a:fld>
            <a:endParaRPr lang="fr-FR"/>
          </a:p>
        </p:txBody>
      </p:sp>
    </p:spTree>
    <p:extLst>
      <p:ext uri="{BB962C8B-B14F-4D97-AF65-F5344CB8AC3E}">
        <p14:creationId xmlns:p14="http://schemas.microsoft.com/office/powerpoint/2010/main" val="382677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p:spPr>
        <p:txBody>
          <a:bodyPr/>
          <a:lstStyle/>
          <a:p>
            <a:pPr>
              <a:buFont typeface="Times New Roman" pitchFamily="18" charset="0"/>
              <a:buNone/>
            </a:pPr>
            <a:fld id="{DF151197-8B84-4680-9CDC-F1127AA3F37B}" type="slidenum">
              <a:rPr lang="fr-FR" smtClean="0">
                <a:latin typeface="Arial" charset="0"/>
                <a:ea typeface="Arial Unicode MS" pitchFamily="34" charset="-128"/>
                <a:cs typeface="Arial Unicode MS" pitchFamily="34" charset="-128"/>
              </a:rPr>
              <a:pPr>
                <a:buFont typeface="Times New Roman" pitchFamily="18" charset="0"/>
                <a:buNone/>
              </a:pPr>
              <a:t>2</a:t>
            </a:fld>
            <a:endParaRPr lang="fr-FR" smtClean="0">
              <a:latin typeface="Arial" charset="0"/>
              <a:ea typeface="Arial Unicode MS" pitchFamily="34" charset="-128"/>
              <a:cs typeface="Arial Unicode MS" pitchFamily="34" charset="-128"/>
            </a:endParaRPr>
          </a:p>
        </p:txBody>
      </p:sp>
      <p:sp>
        <p:nvSpPr>
          <p:cNvPr id="2048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048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pPr>
              <a:buFont typeface="Times New Roman" pitchFamily="18" charset="0"/>
              <a:buNone/>
            </a:pPr>
            <a:fld id="{58E71245-CE80-4EBA-A8BD-21E039AF44C3}" type="slidenum">
              <a:rPr lang="fr-FR" smtClean="0">
                <a:latin typeface="Arial" charset="0"/>
                <a:ea typeface="Arial Unicode MS" pitchFamily="34" charset="-128"/>
                <a:cs typeface="Arial Unicode MS" pitchFamily="34" charset="-128"/>
              </a:rPr>
              <a:pPr>
                <a:buFont typeface="Times New Roman" pitchFamily="18" charset="0"/>
                <a:buNone/>
              </a:pPr>
              <a:t>3</a:t>
            </a:fld>
            <a:endParaRPr lang="fr-FR" smtClean="0">
              <a:latin typeface="Arial" charset="0"/>
              <a:ea typeface="Arial Unicode MS" pitchFamily="34" charset="-128"/>
              <a:cs typeface="Arial Unicode MS" pitchFamily="34" charset="-128"/>
            </a:endParaRPr>
          </a:p>
        </p:txBody>
      </p:sp>
      <p:sp>
        <p:nvSpPr>
          <p:cNvPr id="2253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253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pPr>
              <a:buFont typeface="Times New Roman" pitchFamily="18" charset="0"/>
              <a:buNone/>
            </a:pPr>
            <a:fld id="{9F2A5227-DAB9-4756-8920-A8D6ABF82E20}" type="slidenum">
              <a:rPr lang="fr-FR" smtClean="0">
                <a:latin typeface="Arial" charset="0"/>
                <a:ea typeface="Arial Unicode MS" pitchFamily="34" charset="-128"/>
                <a:cs typeface="Arial Unicode MS" pitchFamily="34" charset="-128"/>
              </a:rPr>
              <a:pPr>
                <a:buFont typeface="Times New Roman" pitchFamily="18" charset="0"/>
                <a:buNone/>
              </a:pPr>
              <a:t>4</a:t>
            </a:fld>
            <a:endParaRPr lang="fr-FR" smtClean="0">
              <a:latin typeface="Arial" charset="0"/>
              <a:ea typeface="Arial Unicode MS" pitchFamily="34" charset="-128"/>
              <a:cs typeface="Arial Unicode MS" pitchFamily="34" charset="-128"/>
            </a:endParaRPr>
          </a:p>
        </p:txBody>
      </p:sp>
      <p:sp>
        <p:nvSpPr>
          <p:cNvPr id="24579"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4580"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p:nvPr>
        </p:nvSpPr>
        <p:spPr>
          <a:noFill/>
        </p:spPr>
        <p:txBody>
          <a:bodyPr/>
          <a:lstStyle/>
          <a:p>
            <a:pPr>
              <a:buFont typeface="Times New Roman" pitchFamily="18" charset="0"/>
              <a:buNone/>
            </a:pPr>
            <a:fld id="{7955337F-F1DC-4FAB-BE41-BC42679CDB5F}" type="slidenum">
              <a:rPr lang="fr-FR" smtClean="0">
                <a:latin typeface="Arial" charset="0"/>
                <a:ea typeface="Arial Unicode MS" pitchFamily="34" charset="-128"/>
                <a:cs typeface="Arial Unicode MS" pitchFamily="34" charset="-128"/>
              </a:rPr>
              <a:pPr>
                <a:buFont typeface="Times New Roman" pitchFamily="18" charset="0"/>
                <a:buNone/>
              </a:pPr>
              <a:t>5</a:t>
            </a:fld>
            <a:endParaRPr lang="fr-FR" smtClean="0">
              <a:latin typeface="Arial" charset="0"/>
              <a:ea typeface="Arial Unicode MS" pitchFamily="34" charset="-128"/>
              <a:cs typeface="Arial Unicode MS" pitchFamily="34" charset="-128"/>
            </a:endParaRPr>
          </a:p>
        </p:txBody>
      </p:sp>
      <p:sp>
        <p:nvSpPr>
          <p:cNvPr id="26627"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6628" name="Rectangle 2"/>
          <p:cNvSpPr>
            <a:spLocks noGrp="1" noChangeArrowheads="1"/>
          </p:cNvSpPr>
          <p:nvPr>
            <p:ph type="body"/>
          </p:nvPr>
        </p:nvSpPr>
        <p:spPr>
          <a:xfrm>
            <a:off x="709614" y="4861442"/>
            <a:ext cx="5678487" cy="4710465"/>
          </a:xfrm>
          <a:noFill/>
          <a:ln/>
        </p:spPr>
        <p:txBody>
          <a:bodyPr wrap="none" anchor="ctr"/>
          <a:lstStyle/>
          <a:p>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p:spPr>
        <p:txBody>
          <a:bodyPr/>
          <a:lstStyle/>
          <a:p>
            <a:pPr>
              <a:buFont typeface="Times New Roman" pitchFamily="18" charset="0"/>
              <a:buNone/>
            </a:pPr>
            <a:fld id="{B79522BF-610C-4EA3-81FF-3C01D05BADC3}" type="slidenum">
              <a:rPr lang="fr-FR" smtClean="0">
                <a:latin typeface="Arial" charset="0"/>
                <a:ea typeface="Arial Unicode MS" pitchFamily="34" charset="-128"/>
                <a:cs typeface="Arial Unicode MS" pitchFamily="34" charset="-128"/>
              </a:rPr>
              <a:pPr>
                <a:buFont typeface="Times New Roman" pitchFamily="18" charset="0"/>
                <a:buNone/>
              </a:pPr>
              <a:t>6</a:t>
            </a:fld>
            <a:endParaRPr lang="fr-FR" smtClean="0">
              <a:latin typeface="Arial" charset="0"/>
              <a:ea typeface="Arial Unicode MS" pitchFamily="34" charset="-128"/>
              <a:cs typeface="Arial Unicode MS" pitchFamily="34" charset="-128"/>
            </a:endParaRPr>
          </a:p>
        </p:txBody>
      </p:sp>
      <p:sp>
        <p:nvSpPr>
          <p:cNvPr id="28675"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28676" name="Rectangle 2"/>
          <p:cNvSpPr>
            <a:spLocks noGrp="1" noChangeArrowheads="1"/>
          </p:cNvSpPr>
          <p:nvPr>
            <p:ph type="body"/>
          </p:nvPr>
        </p:nvSpPr>
        <p:spPr>
          <a:xfrm>
            <a:off x="709614" y="4861442"/>
            <a:ext cx="5678487" cy="4710465"/>
          </a:xfrm>
          <a:noFill/>
          <a:ln/>
        </p:spPr>
        <p:txBody>
          <a:bodyPr wrap="none" anchor="ctr"/>
          <a:lstStyle/>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pPr>
              <a:buFont typeface="Times New Roman" pitchFamily="18" charset="0"/>
              <a:buNone/>
            </a:pPr>
            <a:fld id="{5EA1EBB8-BD94-477B-9D1F-1F6A044E6B96}" type="slidenum">
              <a:rPr lang="fr-FR" smtClean="0">
                <a:latin typeface="Arial" charset="0"/>
                <a:ea typeface="Arial Unicode MS" pitchFamily="34" charset="-128"/>
                <a:cs typeface="Arial Unicode MS" pitchFamily="34" charset="-128"/>
              </a:rPr>
              <a:pPr>
                <a:buFont typeface="Times New Roman" pitchFamily="18" charset="0"/>
                <a:buNone/>
              </a:pPr>
              <a:t>7</a:t>
            </a:fld>
            <a:endParaRPr lang="fr-FR" smtClean="0">
              <a:latin typeface="Arial" charset="0"/>
              <a:ea typeface="Arial Unicode MS" pitchFamily="34" charset="-128"/>
              <a:cs typeface="Arial Unicode MS" pitchFamily="34" charset="-128"/>
            </a:endParaRPr>
          </a:p>
        </p:txBody>
      </p:sp>
      <p:sp>
        <p:nvSpPr>
          <p:cNvPr id="30723"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0724"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p:spPr>
        <p:txBody>
          <a:bodyPr/>
          <a:lstStyle/>
          <a:p>
            <a:pPr>
              <a:buFont typeface="Times New Roman" pitchFamily="18" charset="0"/>
              <a:buNone/>
            </a:pPr>
            <a:fld id="{51A24FF8-B2A3-4354-9499-8CB9484B9509}" type="slidenum">
              <a:rPr lang="fr-FR" smtClean="0">
                <a:latin typeface="Arial" charset="0"/>
                <a:ea typeface="Arial Unicode MS" pitchFamily="34" charset="-128"/>
                <a:cs typeface="Arial Unicode MS" pitchFamily="34" charset="-128"/>
              </a:rPr>
              <a:pPr>
                <a:buFont typeface="Times New Roman" pitchFamily="18" charset="0"/>
                <a:buNone/>
              </a:pPr>
              <a:t>8</a:t>
            </a:fld>
            <a:endParaRPr lang="fr-FR" smtClean="0">
              <a:latin typeface="Arial" charset="0"/>
              <a:ea typeface="Arial Unicode MS" pitchFamily="34" charset="-128"/>
              <a:cs typeface="Arial Unicode MS" pitchFamily="34" charset="-128"/>
            </a:endParaRPr>
          </a:p>
        </p:txBody>
      </p:sp>
      <p:sp>
        <p:nvSpPr>
          <p:cNvPr id="32771" name="Text Box 1"/>
          <p:cNvSpPr txBox="1">
            <a:spLocks noChangeArrowheads="1"/>
          </p:cNvSpPr>
          <p:nvPr/>
        </p:nvSpPr>
        <p:spPr bwMode="auto">
          <a:xfrm>
            <a:off x="2320925" y="767597"/>
            <a:ext cx="2457450" cy="3837979"/>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p>
        </p:txBody>
      </p:sp>
      <p:sp>
        <p:nvSpPr>
          <p:cNvPr id="32772"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p>
            <a:pPr>
              <a:buFont typeface="Times New Roman" pitchFamily="18" charset="0"/>
              <a:buNone/>
            </a:pPr>
            <a:fld id="{62638F2E-9FF2-4F3C-9F88-3C581535BC85}" type="slidenum">
              <a:rPr lang="fr-FR" smtClean="0">
                <a:solidFill>
                  <a:prstClr val="white"/>
                </a:solidFill>
              </a:rPr>
              <a:pPr>
                <a:buFont typeface="Times New Roman" pitchFamily="18" charset="0"/>
                <a:buNone/>
              </a:pPr>
              <a:t>11</a:t>
            </a:fld>
            <a:endParaRPr lang="fr-FR" smtClean="0">
              <a:solidFill>
                <a:prstClr val="white"/>
              </a:solidFill>
            </a:endParaRPr>
          </a:p>
        </p:txBody>
      </p:sp>
      <p:sp>
        <p:nvSpPr>
          <p:cNvPr id="47107" name="Text Box 1"/>
          <p:cNvSpPr txBox="1">
            <a:spLocks noChangeArrowheads="1"/>
          </p:cNvSpPr>
          <p:nvPr/>
        </p:nvSpPr>
        <p:spPr bwMode="auto">
          <a:xfrm>
            <a:off x="2320926" y="767597"/>
            <a:ext cx="2455863" cy="3836391"/>
          </a:xfrm>
          <a:prstGeom prst="rect">
            <a:avLst/>
          </a:prstGeom>
          <a:solidFill>
            <a:srgbClr val="FFFFFF"/>
          </a:solidFill>
          <a:ln w="9525">
            <a:solidFill>
              <a:srgbClr val="000000"/>
            </a:solidFill>
            <a:miter lim="800000"/>
            <a:headEnd/>
            <a:tailEnd/>
          </a:ln>
        </p:spPr>
        <p:txBody>
          <a:bodyPr wrap="none" lIns="98984" tIns="49492" rIns="98984" bIns="49492" anchor="ctr"/>
          <a:lstStyle/>
          <a:p>
            <a:pPr defTabSz="485775">
              <a:buClr>
                <a:srgbClr val="000000"/>
              </a:buClr>
              <a:buSzPct val="100000"/>
              <a:buFont typeface="Times New Roman" pitchFamily="18" charset="0"/>
              <a:buNone/>
            </a:pPr>
            <a:endParaRPr lang="en-US" sz="1900">
              <a:solidFill>
                <a:prstClr val="white"/>
              </a:solidFill>
            </a:endParaRPr>
          </a:p>
        </p:txBody>
      </p:sp>
      <p:sp>
        <p:nvSpPr>
          <p:cNvPr id="47108" name="Rectangle 2"/>
          <p:cNvSpPr>
            <a:spLocks noGrp="1" noChangeArrowheads="1"/>
          </p:cNvSpPr>
          <p:nvPr>
            <p:ph type="body"/>
          </p:nvPr>
        </p:nvSpPr>
        <p:spPr>
          <a:xfrm>
            <a:off x="709614" y="4861442"/>
            <a:ext cx="5678487" cy="4710465"/>
          </a:xfrm>
          <a:noFill/>
          <a:ln/>
        </p:spPr>
        <p:txBody>
          <a:bodyPr wrap="none" anchor="ct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8163"/>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989"/>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746027FE-BDCB-4597-AEA1-3D65DFC66F5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CA7F41E6-93A0-4FBA-ACB7-24460E68771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0463" y="396876"/>
            <a:ext cx="1541462" cy="844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96876"/>
            <a:ext cx="4475163" cy="844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DA6553E1-8ED1-4E5B-A423-03B4DB786E8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6"/>
            <a:ext cx="6169025" cy="1647825"/>
          </a:xfrm>
        </p:spPr>
        <p:txBody>
          <a:bodyPr/>
          <a:lstStyle/>
          <a:p>
            <a:r>
              <a:rPr lang="en-US" smtClean="0"/>
              <a:t>Click to edit Master title style</a:t>
            </a:r>
            <a:endParaRPr lang="en-GB"/>
          </a:p>
        </p:txBody>
      </p:sp>
      <p:sp>
        <p:nvSpPr>
          <p:cNvPr id="3"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4" name="Rectangle 4"/>
          <p:cNvSpPr>
            <a:spLocks noGrp="1" noChangeArrowheads="1"/>
          </p:cNvSpPr>
          <p:nvPr>
            <p:ph type="sldNum" idx="11"/>
          </p:nvPr>
        </p:nvSpPr>
        <p:spPr>
          <a:ln/>
        </p:spPr>
        <p:txBody>
          <a:bodyPr/>
          <a:lstStyle>
            <a:lvl1pPr>
              <a:defRPr/>
            </a:lvl1pPr>
          </a:lstStyle>
          <a:p>
            <a:pPr>
              <a:defRPr/>
            </a:pPr>
            <a:fld id="{177C32EA-38D4-4E4E-BB4C-67BBCAEDB7B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6"/>
            <a:ext cx="6169025" cy="1647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42900" y="2311400"/>
            <a:ext cx="6169025" cy="6534150"/>
          </a:xfrm>
        </p:spPr>
        <p:txBody>
          <a:bodyPr/>
          <a:lstStyle/>
          <a:p>
            <a:pPr lvl="0"/>
            <a:endParaRPr lang="en-GB" noProof="0" smtClean="0"/>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E446592E-82AB-4287-9CAD-FEB374849D3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8163"/>
            <a:ext cx="5829300" cy="2124075"/>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989"/>
            <a:ext cx="4800600" cy="25304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8729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782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85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0742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1"/>
            <a:ext cx="3009900" cy="653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311401"/>
            <a:ext cx="3009900" cy="653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896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9"/>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5" y="2217739"/>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3141663"/>
            <a:ext cx="3030537"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Camden Council and Transition Belsize Draught Busting workshop 2011</a:t>
            </a:r>
            <a:endParaRPr lang="en-GB"/>
          </a:p>
        </p:txBody>
      </p:sp>
      <p:sp>
        <p:nvSpPr>
          <p:cNvPr id="9" name="Slide Number Placeholder 8"/>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409730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Camden Council and Transition Belsize Draught Busting workshop 2011</a:t>
            </a:r>
            <a:endParaRPr lang="en-GB"/>
          </a:p>
        </p:txBody>
      </p:sp>
      <p:sp>
        <p:nvSpPr>
          <p:cNvPr id="5" name="Slide Number Placeholder 4"/>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77416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7D40ABEC-DE11-42CC-8385-5BD16AFEAEE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Camden Council and Transition Belsize Draught Busting workshop 2011</a:t>
            </a:r>
            <a:endParaRPr lang="en-GB"/>
          </a:p>
        </p:txBody>
      </p:sp>
      <p:sp>
        <p:nvSpPr>
          <p:cNvPr id="4" name="Slide Number Placeholder 3"/>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94889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1"/>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1"/>
            <a:ext cx="3833812" cy="8456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7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1328601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5789"/>
            <a:ext cx="4114800" cy="8175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753350"/>
            <a:ext cx="4114800" cy="1163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Camden Council and Transition Belsize Draught Busting workshop 2011</a:t>
            </a:r>
            <a:endParaRPr lang="en-GB"/>
          </a:p>
        </p:txBody>
      </p:sp>
      <p:sp>
        <p:nvSpPr>
          <p:cNvPr id="7" name="Slide Number Placeholder 6"/>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882702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1769084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3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875"/>
            <a:ext cx="4476750" cy="8453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Camden Council and Transition Belsize Draught Busting workshop 2011</a:t>
            </a:r>
            <a:endParaRPr lang="en-GB"/>
          </a:p>
        </p:txBody>
      </p:sp>
      <p:sp>
        <p:nvSpPr>
          <p:cNvPr id="6" name="Slide Number Placeholder 5"/>
          <p:cNvSpPr>
            <a:spLocks noGrp="1"/>
          </p:cNvSpPr>
          <p:nvPr>
            <p:ph type="sldNum" sz="quarter" idx="12"/>
          </p:nvPr>
        </p:nvSpPr>
        <p:spPr/>
        <p:txBody>
          <a:bodyPr/>
          <a:lstStyle/>
          <a:p>
            <a:fld id="{19089C1C-05FE-47EB-83C2-8C2ECB3A2E58}" type="slidenum">
              <a:rPr lang="en-GB" smtClean="0"/>
              <a:t>‹#›</a:t>
            </a:fld>
            <a:endParaRPr lang="en-GB"/>
          </a:p>
        </p:txBody>
      </p:sp>
    </p:spTree>
    <p:extLst>
      <p:ext uri="{BB962C8B-B14F-4D97-AF65-F5344CB8AC3E}">
        <p14:creationId xmlns:p14="http://schemas.microsoft.com/office/powerpoint/2010/main" val="24299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777"/>
            <a:ext cx="5829300" cy="212370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301"/>
            <a:ext cx="4800600" cy="25319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189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474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6543"/>
            <a:ext cx="5829300" cy="19677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9261"/>
            <a:ext cx="5829300" cy="21672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57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36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40"/>
            <a:ext cx="303014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989"/>
            <a:ext cx="303014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217740"/>
            <a:ext cx="303133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989"/>
            <a:ext cx="303133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12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85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4198939"/>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5" name="Rectangle 4"/>
          <p:cNvSpPr>
            <a:spLocks noGrp="1" noChangeArrowheads="1"/>
          </p:cNvSpPr>
          <p:nvPr>
            <p:ph type="sldNum" idx="11"/>
          </p:nvPr>
        </p:nvSpPr>
        <p:spPr>
          <a:ln/>
        </p:spPr>
        <p:txBody>
          <a:bodyPr/>
          <a:lstStyle>
            <a:lvl1pPr>
              <a:defRPr/>
            </a:lvl1pPr>
          </a:lstStyle>
          <a:p>
            <a:pPr>
              <a:defRPr/>
            </a:pPr>
            <a:fld id="{94B0DD3E-3981-418E-9FCC-DE2223A9133D}"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933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7760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69"/>
            <a:ext cx="2256235" cy="16787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94471"/>
            <a:ext cx="3833813" cy="8455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3257"/>
            <a:ext cx="2256235" cy="67770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467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5313"/>
            <a:ext cx="4114800" cy="818753"/>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262"/>
            <a:ext cx="4114800" cy="5944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4067"/>
            <a:ext cx="4114800" cy="1162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01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146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66"/>
            <a:ext cx="1543050" cy="84535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66"/>
            <a:ext cx="4514850" cy="8453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36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776"/>
            <a:ext cx="5829300" cy="212370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4300"/>
            <a:ext cx="4800600" cy="25319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3104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433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6543"/>
            <a:ext cx="5829300" cy="19677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9260"/>
            <a:ext cx="5829300" cy="21672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67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772"/>
            <a:ext cx="3028950" cy="65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894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311400"/>
            <a:ext cx="3008313"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3613" y="2311400"/>
            <a:ext cx="3008312" cy="653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2F403FBF-451D-404E-9534-07481BFA18C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40"/>
            <a:ext cx="303014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989"/>
            <a:ext cx="303014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217740"/>
            <a:ext cx="3031331" cy="9242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989"/>
            <a:ext cx="3031331" cy="5708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3595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6051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116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69"/>
            <a:ext cx="2256235" cy="167878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94470"/>
            <a:ext cx="3833813" cy="8455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3256"/>
            <a:ext cx="2256235" cy="67770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064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5312"/>
            <a:ext cx="4114800" cy="818753"/>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261"/>
            <a:ext cx="4114800" cy="5944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4066"/>
            <a:ext cx="4114800" cy="1162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1146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800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65"/>
            <a:ext cx="1543050" cy="84535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65"/>
            <a:ext cx="4514850" cy="8453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Camden Council and Transition Belsize Draught Busting workshop 2011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A6BF1E-2590-4759-A1A9-0857F649A2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08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739"/>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5" y="2217739"/>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3141663"/>
            <a:ext cx="3030537" cy="5708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8" name="Rectangle 4"/>
          <p:cNvSpPr>
            <a:spLocks noGrp="1" noChangeArrowheads="1"/>
          </p:cNvSpPr>
          <p:nvPr>
            <p:ph type="sldNum" idx="11"/>
          </p:nvPr>
        </p:nvSpPr>
        <p:spPr>
          <a:ln/>
        </p:spPr>
        <p:txBody>
          <a:bodyPr/>
          <a:lstStyle>
            <a:lvl1pPr>
              <a:defRPr/>
            </a:lvl1pPr>
          </a:lstStyle>
          <a:p>
            <a:pPr>
              <a:defRPr/>
            </a:pPr>
            <a:fld id="{7AAF1C07-BE01-4CA0-921A-80E8034F02E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4" name="Rectangle 4"/>
          <p:cNvSpPr>
            <a:spLocks noGrp="1" noChangeArrowheads="1"/>
          </p:cNvSpPr>
          <p:nvPr>
            <p:ph type="sldNum" idx="11"/>
          </p:nvPr>
        </p:nvSpPr>
        <p:spPr>
          <a:ln/>
        </p:spPr>
        <p:txBody>
          <a:bodyPr/>
          <a:lstStyle>
            <a:lvl1pPr>
              <a:defRPr/>
            </a:lvl1pPr>
          </a:lstStyle>
          <a:p>
            <a:pPr>
              <a:defRPr/>
            </a:pPr>
            <a:fld id="{3FA16D67-5514-4B9C-9557-915DA3E2D8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250825" y="9477375"/>
            <a:ext cx="5038725" cy="258763"/>
          </a:xfrm>
        </p:spPr>
        <p:txBody>
          <a:bodyPr/>
          <a:lstStyle>
            <a:lvl1pPr>
              <a:defRPr/>
            </a:lvl1pPr>
          </a:lstStyle>
          <a:p>
            <a:pPr>
              <a:defRPr/>
            </a:pPr>
            <a:r>
              <a:rPr lang="en-US"/>
              <a:t>Camden Council and Transition Belsize Draught Busting workshop 2011</a:t>
            </a:r>
            <a:endParaRPr lang="en-GB"/>
          </a:p>
        </p:txBody>
      </p:sp>
      <p:sp>
        <p:nvSpPr>
          <p:cNvPr id="3" name="Slide Number Placeholder 2"/>
          <p:cNvSpPr>
            <a:spLocks noGrp="1"/>
          </p:cNvSpPr>
          <p:nvPr>
            <p:ph type="sldNum" idx="11"/>
          </p:nvPr>
        </p:nvSpPr>
        <p:spPr/>
        <p:txBody>
          <a:bodyPr/>
          <a:lstStyle>
            <a:lvl1pPr>
              <a:defRPr/>
            </a:lvl1pPr>
          </a:lstStyle>
          <a:p>
            <a:pPr>
              <a:defRPr/>
            </a:pPr>
            <a:fld id="{75F07F94-A02A-42EB-8B93-BE345564555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1"/>
            <a:ext cx="2255838" cy="167957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3701"/>
            <a:ext cx="3833812" cy="8456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3275"/>
            <a:ext cx="2255838" cy="6777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4FBF0D1E-9D23-4F5F-83DD-6A7971236A0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5789"/>
            <a:ext cx="4114800" cy="8175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344613" y="7753350"/>
            <a:ext cx="4114800" cy="1163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Camden Council and Transition Belsize Draught Busting workshop 2011</a:t>
            </a:r>
            <a:endParaRPr lang="en-GB"/>
          </a:p>
        </p:txBody>
      </p:sp>
      <p:sp>
        <p:nvSpPr>
          <p:cNvPr id="6" name="Rectangle 4"/>
          <p:cNvSpPr>
            <a:spLocks noGrp="1" noChangeArrowheads="1"/>
          </p:cNvSpPr>
          <p:nvPr>
            <p:ph type="sldNum" idx="11"/>
          </p:nvPr>
        </p:nvSpPr>
        <p:spPr>
          <a:ln/>
        </p:spPr>
        <p:txBody>
          <a:bodyPr/>
          <a:lstStyle>
            <a:lvl1pPr>
              <a:defRPr/>
            </a:lvl1pPr>
          </a:lstStyle>
          <a:p>
            <a:pPr>
              <a:defRPr/>
            </a:pPr>
            <a:fld id="{CB8EAD59-A61B-4421-8050-EB3799F970F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42900" y="396876"/>
            <a:ext cx="6169025" cy="1647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342900" y="2311400"/>
            <a:ext cx="6169025" cy="65341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ftr"/>
          </p:nvPr>
        </p:nvSpPr>
        <p:spPr bwMode="auto">
          <a:xfrm>
            <a:off x="333376" y="9244014"/>
            <a:ext cx="5324475" cy="460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pitchFamily="112" charset="0"/>
              <a:buNone/>
              <a:defRPr sz="900" b="1">
                <a:solidFill>
                  <a:srgbClr val="000000"/>
                </a:solidFill>
                <a:latin typeface="Arial" pitchFamily="112" charset="0"/>
                <a:ea typeface="Arial Unicode MS" pitchFamily="112" charset="0"/>
                <a:cs typeface="Arial Unicode MS" pitchFamily="112" charset="0"/>
              </a:defRPr>
            </a:lvl1pPr>
          </a:lstStyle>
          <a:p>
            <a:pPr>
              <a:defRPr/>
            </a:pPr>
            <a:r>
              <a:rPr lang="en-US"/>
              <a:t>Camden Council and Transition Belsize Draught Busting workshop 2011</a:t>
            </a:r>
            <a:endParaRPr lang="en-GB"/>
          </a:p>
        </p:txBody>
      </p:sp>
      <p:sp>
        <p:nvSpPr>
          <p:cNvPr id="1028" name="Rectangle 4"/>
          <p:cNvSpPr>
            <a:spLocks noGrp="1" noChangeArrowheads="1"/>
          </p:cNvSpPr>
          <p:nvPr>
            <p:ph type="sldNum"/>
          </p:nvPr>
        </p:nvSpPr>
        <p:spPr bwMode="auto">
          <a:xfrm>
            <a:off x="6021390" y="9398000"/>
            <a:ext cx="490537" cy="328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12" charset="0"/>
              <a:buNone/>
              <a:defRPr sz="1400">
                <a:solidFill>
                  <a:srgbClr val="000000"/>
                </a:solidFill>
                <a:latin typeface="Arial" pitchFamily="112" charset="0"/>
                <a:ea typeface="Arial Unicode MS" pitchFamily="112" charset="0"/>
                <a:cs typeface="Arial Unicode MS" pitchFamily="112" charset="0"/>
              </a:defRPr>
            </a:lvl1pPr>
          </a:lstStyle>
          <a:p>
            <a:pPr>
              <a:defRPr/>
            </a:pPr>
            <a:fld id="{F2296A47-774E-48D8-A7AB-7DAC0749C5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2"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Arial Unicode MS" pitchFamily="34" charset="-128"/>
          <a:cs typeface="Arial Unicode MS"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1"/>
            <a:ext cx="6172200" cy="65389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100"/>
            <a:ext cx="1600200" cy="528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2343150" y="9182100"/>
            <a:ext cx="2171700" cy="5286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Camden Council and Transition Belsize Draught Busting workshop 2011</a:t>
            </a:r>
            <a:endParaRPr lang="en-GB"/>
          </a:p>
        </p:txBody>
      </p:sp>
      <p:sp>
        <p:nvSpPr>
          <p:cNvPr id="6" name="Slide Number Placeholder 5"/>
          <p:cNvSpPr>
            <a:spLocks noGrp="1"/>
          </p:cNvSpPr>
          <p:nvPr>
            <p:ph type="sldNum" sz="quarter" idx="4"/>
          </p:nvPr>
        </p:nvSpPr>
        <p:spPr>
          <a:xfrm>
            <a:off x="4914900" y="9182100"/>
            <a:ext cx="1600200" cy="528638"/>
          </a:xfrm>
          <a:prstGeom prst="rect">
            <a:avLst/>
          </a:prstGeom>
        </p:spPr>
        <p:txBody>
          <a:bodyPr vert="horz" lIns="91440" tIns="45720" rIns="91440" bIns="45720" rtlCol="0" anchor="ctr"/>
          <a:lstStyle>
            <a:lvl1pPr algn="r">
              <a:defRPr sz="1200">
                <a:solidFill>
                  <a:schemeClr val="tx1">
                    <a:tint val="75000"/>
                  </a:schemeClr>
                </a:solidFill>
              </a:defRPr>
            </a:lvl1pPr>
          </a:lstStyle>
          <a:p>
            <a:fld id="{19089C1C-05FE-47EB-83C2-8C2ECB3A2E58}" type="slidenum">
              <a:rPr lang="en-GB" smtClean="0"/>
              <a:t>‹#›</a:t>
            </a:fld>
            <a:endParaRPr lang="en-GB"/>
          </a:p>
        </p:txBody>
      </p:sp>
    </p:spTree>
    <p:extLst>
      <p:ext uri="{BB962C8B-B14F-4D97-AF65-F5344CB8AC3E}">
        <p14:creationId xmlns:p14="http://schemas.microsoft.com/office/powerpoint/2010/main" val="33231322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64"/>
            <a:ext cx="6172200" cy="165126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772"/>
            <a:ext cx="6172200" cy="6538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869"/>
            <a:ext cx="1600200" cy="52748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2343150" y="9182869"/>
            <a:ext cx="2171700" cy="52748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smtClean="0">
                <a:solidFill>
                  <a:prstClr val="black">
                    <a:tint val="75000"/>
                  </a:prstClr>
                </a:solidFill>
                <a:latin typeface="Calibri"/>
              </a:rPr>
              <a:t>Camden Council and Transition Belsize Draught Busting workshop 2011</a:t>
            </a: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4914900" y="9182869"/>
            <a:ext cx="1600200" cy="52748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0A6BF1E-2590-4759-A1A9-0857F649A28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25833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63"/>
            <a:ext cx="6172200" cy="165126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772"/>
            <a:ext cx="6172200" cy="6538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2868"/>
            <a:ext cx="1600200" cy="527487"/>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2343150" y="9182868"/>
            <a:ext cx="2171700" cy="527487"/>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smtClean="0">
                <a:solidFill>
                  <a:prstClr val="black">
                    <a:tint val="75000"/>
                  </a:prstClr>
                </a:solidFill>
                <a:latin typeface="Calibri"/>
              </a:rPr>
              <a:t>Camden Council and Transition Belsize Draught Busting workshop 2011</a:t>
            </a: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4914900" y="9182868"/>
            <a:ext cx="1600200" cy="527487"/>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0A6BF1E-2590-4759-A1A9-0857F649A28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501183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igelsecostore.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abbeyplasticssouthwest.co.uk/" TargetMode="External"/><Relationship Id="rId4" Type="http://schemas.openxmlformats.org/officeDocument/2006/relationships/hyperlink" Target="http://www.magneglaz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www.draughtex.co.uk" TargetMode="External"/><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aaXlF6T39lM" TargetMode="External"/><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marypopham@btinternte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marypopham@btinternet.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584200"/>
            <a:ext cx="6858000" cy="4664996"/>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900" b="1" dirty="0" smtClean="0">
              <a:solidFill>
                <a:srgbClr val="FF6699"/>
              </a:solidFill>
              <a:latin typeface="Century Gothic"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900" b="1" dirty="0" smtClean="0">
                <a:solidFill>
                  <a:srgbClr val="FF6699"/>
                </a:solidFill>
                <a:latin typeface="Century Gothic" pitchFamily="34" charset="0"/>
              </a:rPr>
              <a:t>Energy Savers</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900" b="1" dirty="0" smtClean="0">
                <a:solidFill>
                  <a:srgbClr val="FF6699"/>
                </a:solidFill>
                <a:latin typeface="Century Gothic" pitchFamily="34" charset="0"/>
              </a:rPr>
              <a:t>DIY Draught Busting and Secondary Glazing.</a:t>
            </a:r>
            <a:endParaRPr lang="en-GB" sz="2900" b="1" dirty="0">
              <a:solidFill>
                <a:srgbClr val="FF6699"/>
              </a:solidFill>
              <a:latin typeface="Century Gothic"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900" b="1" dirty="0">
                <a:solidFill>
                  <a:srgbClr val="FF6699"/>
                </a:solidFill>
                <a:latin typeface="Century Gothic" pitchFamily="34" charset="0"/>
              </a:rPr>
              <a:t>Warm your home,</a:t>
            </a:r>
            <a:r>
              <a:rPr lang="en-GB" sz="2900" b="1" dirty="0">
                <a:solidFill>
                  <a:srgbClr val="009999"/>
                </a:solidFill>
                <a:latin typeface="Century Gothic" pitchFamily="34" charset="0"/>
              </a:rPr>
              <a:t> </a:t>
            </a:r>
            <a:r>
              <a:rPr lang="en-GB" sz="2900" b="1" dirty="0">
                <a:solidFill>
                  <a:srgbClr val="33CCFF"/>
                </a:solidFill>
                <a:latin typeface="Century Gothic" pitchFamily="34" charset="0"/>
              </a:rPr>
              <a:t>cool your bills</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entury Gothic" pitchFamily="34" charset="0"/>
              </a:rPr>
              <a:t>A guide to draught proofing your home</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000000"/>
              </a:solidFill>
              <a:latin typeface="Century Gothic" pitchFamily="34"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0000"/>
                </a:solidFill>
                <a:latin typeface="Calibri" panose="020F0502020204030204" pitchFamily="34" charset="0"/>
              </a:rPr>
              <a:t>Thanks to </a:t>
            </a:r>
            <a:r>
              <a:rPr lang="en-GB" sz="1400" b="1" dirty="0">
                <a:solidFill>
                  <a:srgbClr val="000000"/>
                </a:solidFill>
                <a:latin typeface="Calibri" panose="020F0502020204030204" pitchFamily="34" charset="0"/>
              </a:rPr>
              <a:t>Hyde Farm CAN for providing the original draught proofing workshops, product research &amp; documentation-</a:t>
            </a:r>
            <a:r>
              <a:rPr lang="en-US" sz="1400" b="1" dirty="0">
                <a:solidFill>
                  <a:srgbClr val="000000"/>
                </a:solidFill>
                <a:latin typeface="Calibri" panose="020F0502020204030204" pitchFamily="34" charset="0"/>
              </a:rPr>
              <a:t>and to Transition Belsize for sharing information about their draught busting project.</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latin typeface="Calibri" panose="020F0502020204030204" pitchFamily="34" charset="0"/>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latin typeface="Calibri" panose="020F0502020204030204" pitchFamily="34" charset="0"/>
              </a:rPr>
              <a:t>Thanks also to the Ashburton Futures project who developed the DIY secondary glazing guide that has been incorporated into this manual.</a:t>
            </a:r>
            <a:endParaRPr lang="en-GB" sz="1400" b="1" dirty="0">
              <a:solidFill>
                <a:srgbClr val="000000"/>
              </a:solidFill>
              <a:latin typeface="Calibri" panose="020F0502020204030204"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rgbClr val="000000"/>
              </a:solidFill>
              <a:latin typeface="Calibri" panose="020F0502020204030204" pitchFamily="34" charset="0"/>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latin typeface="Century Gothic" pitchFamily="34" charset="0"/>
            </a:endParaRPr>
          </a:p>
        </p:txBody>
      </p:sp>
      <p:pic>
        <p:nvPicPr>
          <p:cNvPr id="17411" name="Picture 2"/>
          <p:cNvPicPr>
            <a:picLocks noChangeAspect="1" noChangeArrowheads="1"/>
          </p:cNvPicPr>
          <p:nvPr/>
        </p:nvPicPr>
        <p:blipFill>
          <a:blip r:embed="rId3" cstate="print"/>
          <a:srcRect/>
          <a:stretch>
            <a:fillRect/>
          </a:stretch>
        </p:blipFill>
        <p:spPr bwMode="auto">
          <a:xfrm>
            <a:off x="1808165" y="4803776"/>
            <a:ext cx="1261539" cy="1595437"/>
          </a:xfrm>
          <a:prstGeom prst="rect">
            <a:avLst/>
          </a:prstGeom>
          <a:noFill/>
          <a:ln w="9525">
            <a:noFill/>
            <a:round/>
            <a:headEnd/>
            <a:tailEnd/>
          </a:ln>
        </p:spPr>
      </p:pic>
      <p:pic>
        <p:nvPicPr>
          <p:cNvPr id="17412" name="Picture 3"/>
          <p:cNvPicPr>
            <a:picLocks noChangeAspect="1" noChangeArrowheads="1"/>
          </p:cNvPicPr>
          <p:nvPr/>
        </p:nvPicPr>
        <p:blipFill>
          <a:blip r:embed="rId4" cstate="print"/>
          <a:srcRect/>
          <a:stretch>
            <a:fillRect/>
          </a:stretch>
        </p:blipFill>
        <p:spPr bwMode="auto">
          <a:xfrm>
            <a:off x="4129813" y="4803776"/>
            <a:ext cx="1237513" cy="1620112"/>
          </a:xfrm>
          <a:prstGeom prst="rect">
            <a:avLst/>
          </a:prstGeom>
          <a:noFill/>
          <a:ln w="9525">
            <a:noFill/>
            <a:round/>
            <a:headEnd/>
            <a:tailEnd/>
          </a:ln>
        </p:spPr>
      </p:pic>
      <p:pic>
        <p:nvPicPr>
          <p:cNvPr id="17413" name="Picture 4"/>
          <p:cNvPicPr>
            <a:picLocks noChangeAspect="1" noChangeArrowheads="1"/>
          </p:cNvPicPr>
          <p:nvPr/>
        </p:nvPicPr>
        <p:blipFill>
          <a:blip r:embed="rId5" cstate="print"/>
          <a:srcRect l="19507" r="6128" b="1253"/>
          <a:stretch>
            <a:fillRect/>
          </a:stretch>
        </p:blipFill>
        <p:spPr bwMode="auto">
          <a:xfrm>
            <a:off x="1844675" y="6898010"/>
            <a:ext cx="1388533" cy="1726878"/>
          </a:xfrm>
          <a:prstGeom prst="rect">
            <a:avLst/>
          </a:prstGeom>
          <a:noFill/>
          <a:ln w="9525">
            <a:noFill/>
            <a:round/>
            <a:headEnd/>
            <a:tailEnd/>
          </a:ln>
        </p:spPr>
      </p:pic>
      <p:pic>
        <p:nvPicPr>
          <p:cNvPr id="17414" name="Picture 5"/>
          <p:cNvPicPr>
            <a:picLocks noChangeAspect="1" noChangeArrowheads="1"/>
          </p:cNvPicPr>
          <p:nvPr/>
        </p:nvPicPr>
        <p:blipFill>
          <a:blip r:embed="rId6" cstate="print"/>
          <a:srcRect l="9134"/>
          <a:stretch>
            <a:fillRect/>
          </a:stretch>
        </p:blipFill>
        <p:spPr bwMode="auto">
          <a:xfrm>
            <a:off x="4038346" y="6898011"/>
            <a:ext cx="1388820" cy="1726878"/>
          </a:xfrm>
          <a:prstGeom prst="rect">
            <a:avLst/>
          </a:prstGeom>
          <a:noFill/>
          <a:ln w="9525">
            <a:noFill/>
            <a:round/>
            <a:headEnd/>
            <a:tailEnd/>
          </a:ln>
        </p:spPr>
      </p:pic>
      <p:sp>
        <p:nvSpPr>
          <p:cNvPr id="17415" name="Freeform 7"/>
          <p:cNvSpPr>
            <a:spLocks noChangeArrowheads="1"/>
          </p:cNvSpPr>
          <p:nvPr/>
        </p:nvSpPr>
        <p:spPr bwMode="auto">
          <a:xfrm>
            <a:off x="100013" y="9161464"/>
            <a:ext cx="6757987" cy="669925"/>
          </a:xfrm>
          <a:custGeom>
            <a:avLst/>
            <a:gdLst>
              <a:gd name="T0" fmla="*/ 0 w 10641"/>
              <a:gd name="T1" fmla="*/ 2147483647 h 974"/>
              <a:gd name="T2" fmla="*/ 2147483647 w 10641"/>
              <a:gd name="T3" fmla="*/ 2147483647 h 974"/>
              <a:gd name="T4" fmla="*/ 2147483647 w 10641"/>
              <a:gd name="T5" fmla="*/ 2147483647 h 974"/>
              <a:gd name="T6" fmla="*/ 2147483647 w 10641"/>
              <a:gd name="T7" fmla="*/ 2147483647 h 974"/>
              <a:gd name="T8" fmla="*/ 2147483647 w 10641"/>
              <a:gd name="T9" fmla="*/ 2147483647 h 974"/>
              <a:gd name="T10" fmla="*/ 2147483647 w 10641"/>
              <a:gd name="T11" fmla="*/ 2147483647 h 974"/>
              <a:gd name="T12" fmla="*/ 2147483647 w 10641"/>
              <a:gd name="T13" fmla="*/ 2147483647 h 974"/>
              <a:gd name="T14" fmla="*/ 2147483647 w 10641"/>
              <a:gd name="T15" fmla="*/ 2147483647 h 974"/>
              <a:gd name="T16" fmla="*/ 2147483647 w 10641"/>
              <a:gd name="T17" fmla="*/ 2147483647 h 974"/>
              <a:gd name="T18" fmla="*/ 2147483647 w 10641"/>
              <a:gd name="T19" fmla="*/ 2147483647 h 974"/>
              <a:gd name="T20" fmla="*/ 2147483647 w 10641"/>
              <a:gd name="T21" fmla="*/ 2147483647 h 974"/>
              <a:gd name="T22" fmla="*/ 2147483647 w 10641"/>
              <a:gd name="T23" fmla="*/ 2147483647 h 9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1"/>
              <a:gd name="T37" fmla="*/ 0 h 974"/>
              <a:gd name="T38" fmla="*/ 10641 w 10641"/>
              <a:gd name="T39" fmla="*/ 974 h 9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1" h="974">
                <a:moveTo>
                  <a:pt x="0" y="974"/>
                </a:moveTo>
                <a:cubicBezTo>
                  <a:pt x="23" y="805"/>
                  <a:pt x="47" y="637"/>
                  <a:pt x="83" y="520"/>
                </a:cubicBezTo>
                <a:cubicBezTo>
                  <a:pt x="119" y="403"/>
                  <a:pt x="168" y="339"/>
                  <a:pt x="217" y="272"/>
                </a:cubicBezTo>
                <a:cubicBezTo>
                  <a:pt x="266" y="205"/>
                  <a:pt x="321" y="159"/>
                  <a:pt x="376" y="119"/>
                </a:cubicBezTo>
                <a:cubicBezTo>
                  <a:pt x="431" y="79"/>
                  <a:pt x="498" y="50"/>
                  <a:pt x="550" y="31"/>
                </a:cubicBezTo>
                <a:cubicBezTo>
                  <a:pt x="602" y="12"/>
                  <a:pt x="630" y="8"/>
                  <a:pt x="688" y="4"/>
                </a:cubicBezTo>
                <a:cubicBezTo>
                  <a:pt x="746" y="0"/>
                  <a:pt x="673" y="4"/>
                  <a:pt x="900" y="4"/>
                </a:cubicBezTo>
                <a:cubicBezTo>
                  <a:pt x="1127" y="4"/>
                  <a:pt x="1692" y="4"/>
                  <a:pt x="2053" y="4"/>
                </a:cubicBezTo>
                <a:cubicBezTo>
                  <a:pt x="2414" y="4"/>
                  <a:pt x="2629" y="4"/>
                  <a:pt x="3067" y="4"/>
                </a:cubicBezTo>
                <a:cubicBezTo>
                  <a:pt x="3505" y="4"/>
                  <a:pt x="4012" y="4"/>
                  <a:pt x="4679" y="4"/>
                </a:cubicBezTo>
                <a:cubicBezTo>
                  <a:pt x="5346" y="4"/>
                  <a:pt x="6075" y="3"/>
                  <a:pt x="7069" y="4"/>
                </a:cubicBezTo>
                <a:cubicBezTo>
                  <a:pt x="8063" y="5"/>
                  <a:pt x="9897" y="7"/>
                  <a:pt x="10641" y="7"/>
                </a:cubicBezTo>
              </a:path>
            </a:pathLst>
          </a:custGeom>
          <a:noFill/>
          <a:ln w="9360">
            <a:solidFill>
              <a:srgbClr val="000000"/>
            </a:solidFill>
            <a:round/>
            <a:headEnd/>
            <a:tailEnd/>
          </a:ln>
        </p:spPr>
        <p:txBody>
          <a:bodyPr wrap="none" anchor="ctr"/>
          <a:lstStyle/>
          <a:p>
            <a:endParaRPr lang="en-US"/>
          </a:p>
        </p:txBody>
      </p:sp>
      <p:sp>
        <p:nvSpPr>
          <p:cNvPr id="17416" name="TextBox 15"/>
          <p:cNvSpPr txBox="1">
            <a:spLocks noChangeArrowheads="1"/>
          </p:cNvSpPr>
          <p:nvPr/>
        </p:nvSpPr>
        <p:spPr bwMode="auto">
          <a:xfrm>
            <a:off x="-3124200" y="1144587"/>
            <a:ext cx="184731"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endParaRPr lang="en-US"/>
          </a:p>
        </p:txBody>
      </p:sp>
      <p:sp>
        <p:nvSpPr>
          <p:cNvPr id="2" name="Slide Number Placeholder 1"/>
          <p:cNvSpPr>
            <a:spLocks noGrp="1"/>
          </p:cNvSpPr>
          <p:nvPr>
            <p:ph type="sldNum" idx="11"/>
          </p:nvPr>
        </p:nvSpPr>
        <p:spPr/>
        <p:txBody>
          <a:bodyPr/>
          <a:lstStyle/>
          <a:p>
            <a:pPr>
              <a:defRPr/>
            </a:pPr>
            <a:fld id="{177C32EA-38D4-4E4E-BB4C-67BBCAEDB7BB}"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SCN1318.JPG"/>
          <p:cNvPicPr>
            <a:picLocks noChangeAspect="1"/>
          </p:cNvPicPr>
          <p:nvPr/>
        </p:nvPicPr>
        <p:blipFill>
          <a:blip r:embed="rId2" cstate="print"/>
          <a:srcRect/>
          <a:stretch>
            <a:fillRect/>
          </a:stretch>
        </p:blipFill>
        <p:spPr bwMode="auto">
          <a:xfrm>
            <a:off x="381000" y="306388"/>
            <a:ext cx="2971800" cy="2514600"/>
          </a:xfrm>
          <a:prstGeom prst="rect">
            <a:avLst/>
          </a:prstGeom>
          <a:noFill/>
          <a:ln w="9525">
            <a:noFill/>
            <a:miter lim="800000"/>
            <a:headEnd/>
            <a:tailEnd/>
          </a:ln>
        </p:spPr>
      </p:pic>
      <p:pic>
        <p:nvPicPr>
          <p:cNvPr id="34819" name="Picture 4" descr="DSCN1320.JPG"/>
          <p:cNvPicPr>
            <a:picLocks noChangeAspect="1"/>
          </p:cNvPicPr>
          <p:nvPr/>
        </p:nvPicPr>
        <p:blipFill>
          <a:blip r:embed="rId3" cstate="print"/>
          <a:srcRect/>
          <a:stretch>
            <a:fillRect/>
          </a:stretch>
        </p:blipFill>
        <p:spPr bwMode="auto">
          <a:xfrm>
            <a:off x="3657600" y="306388"/>
            <a:ext cx="2819400" cy="2514600"/>
          </a:xfrm>
          <a:prstGeom prst="rect">
            <a:avLst/>
          </a:prstGeom>
          <a:noFill/>
          <a:ln w="9525">
            <a:noFill/>
            <a:miter lim="800000"/>
            <a:headEnd/>
            <a:tailEnd/>
          </a:ln>
        </p:spPr>
      </p:pic>
      <p:pic>
        <p:nvPicPr>
          <p:cNvPr id="34820" name="Picture 5" descr="DSCN1323.JPG"/>
          <p:cNvPicPr>
            <a:picLocks noChangeAspect="1"/>
          </p:cNvPicPr>
          <p:nvPr/>
        </p:nvPicPr>
        <p:blipFill>
          <a:blip r:embed="rId4" cstate="print"/>
          <a:srcRect/>
          <a:stretch>
            <a:fillRect/>
          </a:stretch>
        </p:blipFill>
        <p:spPr bwMode="auto">
          <a:xfrm>
            <a:off x="381000" y="3049588"/>
            <a:ext cx="2971800" cy="2590800"/>
          </a:xfrm>
          <a:prstGeom prst="rect">
            <a:avLst/>
          </a:prstGeom>
          <a:noFill/>
          <a:ln w="9525">
            <a:noFill/>
            <a:miter lim="800000"/>
            <a:headEnd/>
            <a:tailEnd/>
          </a:ln>
        </p:spPr>
      </p:pic>
      <p:pic>
        <p:nvPicPr>
          <p:cNvPr id="34821" name="Picture 6" descr="DSCN1843.JPG"/>
          <p:cNvPicPr>
            <a:picLocks noChangeAspect="1"/>
          </p:cNvPicPr>
          <p:nvPr/>
        </p:nvPicPr>
        <p:blipFill>
          <a:blip r:embed="rId5" cstate="print"/>
          <a:srcRect/>
          <a:stretch>
            <a:fillRect/>
          </a:stretch>
        </p:blipFill>
        <p:spPr bwMode="auto">
          <a:xfrm>
            <a:off x="3657600" y="3049588"/>
            <a:ext cx="2971800" cy="2514600"/>
          </a:xfrm>
          <a:prstGeom prst="rect">
            <a:avLst/>
          </a:prstGeom>
          <a:noFill/>
          <a:ln w="9525">
            <a:noFill/>
            <a:miter lim="800000"/>
            <a:headEnd/>
            <a:tailEnd/>
          </a:ln>
        </p:spPr>
      </p:pic>
      <p:pic>
        <p:nvPicPr>
          <p:cNvPr id="34822" name="Picture 7" descr="DSCN1321.JPG"/>
          <p:cNvPicPr>
            <a:picLocks noChangeAspect="1"/>
          </p:cNvPicPr>
          <p:nvPr/>
        </p:nvPicPr>
        <p:blipFill>
          <a:blip r:embed="rId6" cstate="print"/>
          <a:srcRect/>
          <a:stretch>
            <a:fillRect/>
          </a:stretch>
        </p:blipFill>
        <p:spPr bwMode="auto">
          <a:xfrm>
            <a:off x="1905000" y="5868989"/>
            <a:ext cx="3048000" cy="2362200"/>
          </a:xfrm>
          <a:prstGeom prst="rect">
            <a:avLst/>
          </a:prstGeom>
          <a:noFill/>
          <a:ln w="9525">
            <a:noFill/>
            <a:miter lim="800000"/>
            <a:headEnd/>
            <a:tailEnd/>
          </a:ln>
        </p:spPr>
      </p:pic>
      <p:sp>
        <p:nvSpPr>
          <p:cNvPr id="34823" name="TextBox 9"/>
          <p:cNvSpPr txBox="1">
            <a:spLocks noChangeArrowheads="1"/>
          </p:cNvSpPr>
          <p:nvPr/>
        </p:nvSpPr>
        <p:spPr bwMode="auto">
          <a:xfrm>
            <a:off x="1905000" y="8535989"/>
            <a:ext cx="4114800" cy="646331"/>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n-US">
                <a:solidFill>
                  <a:schemeClr val="tx1"/>
                </a:solidFill>
              </a:rPr>
              <a:t>Examples of fitting Retro B strips to casement windows</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342902" y="396875"/>
            <a:ext cx="6170613" cy="884238"/>
          </a:xfrm>
          <a:ln w="19080">
            <a:solidFill>
              <a:srgbClr val="000000"/>
            </a:solidFill>
          </a:ln>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dirty="0" smtClean="0"/>
              <a:t>MEASURING YOUR DOORS AND WINDOWS FOR DRAUGHT STRIPPING.</a:t>
            </a:r>
          </a:p>
        </p:txBody>
      </p:sp>
      <p:sp>
        <p:nvSpPr>
          <p:cNvPr id="46083" name="Text Box 2"/>
          <p:cNvSpPr txBox="1">
            <a:spLocks noChangeArrowheads="1"/>
          </p:cNvSpPr>
          <p:nvPr/>
        </p:nvSpPr>
        <p:spPr bwMode="auto">
          <a:xfrm>
            <a:off x="404813" y="1712913"/>
            <a:ext cx="6048375" cy="833178"/>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 strips we are using are difficult to find in shops. At the end of the workshop you will be able to buy the strips you need. You will be offered some strips for free  (£20 worth for hosts / £10 worth for participants). The strips need to be installed on the frame of the door or window where the door or window closes. </a:t>
            </a:r>
          </a:p>
        </p:txBody>
      </p:sp>
      <p:grpSp>
        <p:nvGrpSpPr>
          <p:cNvPr id="46084" name="Group 3"/>
          <p:cNvGrpSpPr>
            <a:grpSpLocks/>
          </p:cNvGrpSpPr>
          <p:nvPr/>
        </p:nvGrpSpPr>
        <p:grpSpPr bwMode="auto">
          <a:xfrm>
            <a:off x="549275" y="3008314"/>
            <a:ext cx="1798638" cy="3238499"/>
            <a:chOff x="346" y="1895"/>
            <a:chExt cx="1133" cy="2040"/>
          </a:xfrm>
        </p:grpSpPr>
        <p:grpSp>
          <p:nvGrpSpPr>
            <p:cNvPr id="46117" name="Group 4"/>
            <p:cNvGrpSpPr>
              <a:grpSpLocks/>
            </p:cNvGrpSpPr>
            <p:nvPr/>
          </p:nvGrpSpPr>
          <p:grpSpPr bwMode="auto">
            <a:xfrm>
              <a:off x="346" y="2337"/>
              <a:ext cx="1133" cy="1598"/>
              <a:chOff x="346" y="2337"/>
              <a:chExt cx="1133" cy="1598"/>
            </a:xfrm>
          </p:grpSpPr>
          <p:pic>
            <p:nvPicPr>
              <p:cNvPr id="46119" name="Picture 5"/>
              <p:cNvPicPr>
                <a:picLocks noChangeAspect="1" noChangeArrowheads="1"/>
              </p:cNvPicPr>
              <p:nvPr/>
            </p:nvPicPr>
            <p:blipFill>
              <a:blip r:embed="rId3" cstate="print"/>
              <a:srcRect/>
              <a:stretch>
                <a:fillRect/>
              </a:stretch>
            </p:blipFill>
            <p:spPr bwMode="auto">
              <a:xfrm>
                <a:off x="346" y="2337"/>
                <a:ext cx="1134" cy="1599"/>
              </a:xfrm>
              <a:prstGeom prst="rect">
                <a:avLst/>
              </a:prstGeom>
              <a:noFill/>
              <a:ln w="9525">
                <a:noFill/>
                <a:round/>
                <a:headEnd/>
                <a:tailEnd/>
              </a:ln>
            </p:spPr>
          </p:pic>
          <p:sp>
            <p:nvSpPr>
              <p:cNvPr id="46120" name="Line 6"/>
              <p:cNvSpPr>
                <a:spLocks noChangeShapeType="1"/>
              </p:cNvSpPr>
              <p:nvPr/>
            </p:nvSpPr>
            <p:spPr bwMode="auto">
              <a:xfrm>
                <a:off x="1324" y="3122"/>
                <a:ext cx="1" cy="689"/>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21" name="Line 7"/>
              <p:cNvSpPr>
                <a:spLocks noChangeShapeType="1"/>
              </p:cNvSpPr>
              <p:nvPr/>
            </p:nvSpPr>
            <p:spPr bwMode="auto">
              <a:xfrm>
                <a:off x="463" y="3122"/>
                <a:ext cx="860" cy="1"/>
              </a:xfrm>
              <a:prstGeom prst="line">
                <a:avLst/>
              </a:prstGeom>
              <a:noFill/>
              <a:ln w="38160">
                <a:solidFill>
                  <a:srgbClr val="66FF33"/>
                </a:solidFill>
                <a:miter lim="800000"/>
                <a:headEnd/>
                <a:tailEnd/>
              </a:ln>
            </p:spPr>
            <p:txBody>
              <a:bodyPr/>
              <a:lstStyle/>
              <a:p>
                <a:endParaRPr lang="en-US">
                  <a:solidFill>
                    <a:srgbClr val="FFFFFF"/>
                  </a:solidFill>
                </a:endParaRPr>
              </a:p>
            </p:txBody>
          </p:sp>
          <p:sp>
            <p:nvSpPr>
              <p:cNvPr id="46122" name="Line 8"/>
              <p:cNvSpPr>
                <a:spLocks noChangeShapeType="1"/>
              </p:cNvSpPr>
              <p:nvPr/>
            </p:nvSpPr>
            <p:spPr bwMode="auto">
              <a:xfrm>
                <a:off x="463" y="3825"/>
                <a:ext cx="860" cy="1"/>
              </a:xfrm>
              <a:prstGeom prst="line">
                <a:avLst/>
              </a:prstGeom>
              <a:noFill/>
              <a:ln w="38160">
                <a:solidFill>
                  <a:srgbClr val="FF0000"/>
                </a:solidFill>
                <a:miter lim="800000"/>
                <a:headEnd/>
                <a:tailEnd/>
              </a:ln>
            </p:spPr>
            <p:txBody>
              <a:bodyPr/>
              <a:lstStyle/>
              <a:p>
                <a:endParaRPr lang="en-US">
                  <a:solidFill>
                    <a:srgbClr val="FFFFFF"/>
                  </a:solidFill>
                </a:endParaRPr>
              </a:p>
            </p:txBody>
          </p:sp>
          <p:sp>
            <p:nvSpPr>
              <p:cNvPr id="46123" name="Line 9"/>
              <p:cNvSpPr>
                <a:spLocks noChangeShapeType="1"/>
              </p:cNvSpPr>
              <p:nvPr/>
            </p:nvSpPr>
            <p:spPr bwMode="auto">
              <a:xfrm>
                <a:off x="463" y="3122"/>
                <a:ext cx="1" cy="702"/>
              </a:xfrm>
              <a:prstGeom prst="line">
                <a:avLst/>
              </a:prstGeom>
              <a:noFill/>
              <a:ln w="28440">
                <a:solidFill>
                  <a:srgbClr val="FF0000"/>
                </a:solidFill>
                <a:miter lim="800000"/>
                <a:headEnd/>
                <a:tailEnd/>
              </a:ln>
            </p:spPr>
            <p:txBody>
              <a:bodyPr/>
              <a:lstStyle/>
              <a:p>
                <a:endParaRPr lang="en-US">
                  <a:solidFill>
                    <a:srgbClr val="FFFFFF"/>
                  </a:solidFill>
                </a:endParaRPr>
              </a:p>
            </p:txBody>
          </p:sp>
        </p:grpSp>
        <p:sp>
          <p:nvSpPr>
            <p:cNvPr id="46118" name="Text Box 10"/>
            <p:cNvSpPr txBox="1">
              <a:spLocks noChangeArrowheads="1"/>
            </p:cNvSpPr>
            <p:nvPr/>
          </p:nvSpPr>
          <p:spPr bwMode="auto">
            <a:xfrm>
              <a:off x="415" y="1895"/>
              <a:ext cx="1031" cy="409"/>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Inside sash window</a:t>
              </a:r>
            </a:p>
          </p:txBody>
        </p:sp>
      </p:grpSp>
      <p:grpSp>
        <p:nvGrpSpPr>
          <p:cNvPr id="46085" name="Group 11"/>
          <p:cNvGrpSpPr>
            <a:grpSpLocks/>
          </p:cNvGrpSpPr>
          <p:nvPr/>
        </p:nvGrpSpPr>
        <p:grpSpPr bwMode="auto">
          <a:xfrm>
            <a:off x="4365625" y="2794001"/>
            <a:ext cx="2159000" cy="3382963"/>
            <a:chOff x="2750" y="1759"/>
            <a:chExt cx="1360" cy="2131"/>
          </a:xfrm>
        </p:grpSpPr>
        <p:grpSp>
          <p:nvGrpSpPr>
            <p:cNvPr id="46110" name="Group 12"/>
            <p:cNvGrpSpPr>
              <a:grpSpLocks/>
            </p:cNvGrpSpPr>
            <p:nvPr/>
          </p:nvGrpSpPr>
          <p:grpSpPr bwMode="auto">
            <a:xfrm>
              <a:off x="2750" y="2333"/>
              <a:ext cx="1360" cy="1557"/>
              <a:chOff x="2750" y="2333"/>
              <a:chExt cx="1360" cy="1557"/>
            </a:xfrm>
          </p:grpSpPr>
          <p:pic>
            <p:nvPicPr>
              <p:cNvPr id="46112" name="Picture 13"/>
              <p:cNvPicPr>
                <a:picLocks noChangeAspect="1" noChangeArrowheads="1"/>
              </p:cNvPicPr>
              <p:nvPr/>
            </p:nvPicPr>
            <p:blipFill>
              <a:blip r:embed="rId4" cstate="print"/>
              <a:srcRect/>
              <a:stretch>
                <a:fillRect/>
              </a:stretch>
            </p:blipFill>
            <p:spPr bwMode="auto">
              <a:xfrm>
                <a:off x="2750" y="2333"/>
                <a:ext cx="1361" cy="1558"/>
              </a:xfrm>
              <a:prstGeom prst="rect">
                <a:avLst/>
              </a:prstGeom>
              <a:noFill/>
              <a:ln w="9525">
                <a:noFill/>
                <a:round/>
                <a:headEnd/>
                <a:tailEnd/>
              </a:ln>
            </p:spPr>
          </p:pic>
          <p:grpSp>
            <p:nvGrpSpPr>
              <p:cNvPr id="46113" name="Group 14"/>
              <p:cNvGrpSpPr>
                <a:grpSpLocks/>
              </p:cNvGrpSpPr>
              <p:nvPr/>
            </p:nvGrpSpPr>
            <p:grpSpPr bwMode="auto">
              <a:xfrm>
                <a:off x="3035" y="2533"/>
                <a:ext cx="568" cy="558"/>
                <a:chOff x="3035" y="2533"/>
                <a:chExt cx="568" cy="558"/>
              </a:xfrm>
            </p:grpSpPr>
            <p:sp>
              <p:nvSpPr>
                <p:cNvPr id="46114" name="Line 15"/>
                <p:cNvSpPr>
                  <a:spLocks noChangeShapeType="1"/>
                </p:cNvSpPr>
                <p:nvPr/>
              </p:nvSpPr>
              <p:spPr bwMode="auto">
                <a:xfrm>
                  <a:off x="3035" y="2533"/>
                  <a:ext cx="1" cy="533"/>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15" name="Line 16"/>
                <p:cNvSpPr>
                  <a:spLocks noChangeShapeType="1"/>
                </p:cNvSpPr>
                <p:nvPr/>
              </p:nvSpPr>
              <p:spPr bwMode="auto">
                <a:xfrm>
                  <a:off x="3604" y="2533"/>
                  <a:ext cx="1" cy="559"/>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16" name="Line 17"/>
                <p:cNvSpPr>
                  <a:spLocks noChangeShapeType="1"/>
                </p:cNvSpPr>
                <p:nvPr/>
              </p:nvSpPr>
              <p:spPr bwMode="auto">
                <a:xfrm>
                  <a:off x="3035" y="2533"/>
                  <a:ext cx="569" cy="1"/>
                </a:xfrm>
                <a:prstGeom prst="line">
                  <a:avLst/>
                </a:prstGeom>
                <a:noFill/>
                <a:ln w="38160">
                  <a:solidFill>
                    <a:srgbClr val="FF0000"/>
                  </a:solidFill>
                  <a:miter lim="800000"/>
                  <a:headEnd/>
                  <a:tailEnd/>
                </a:ln>
              </p:spPr>
              <p:txBody>
                <a:bodyPr/>
                <a:lstStyle/>
                <a:p>
                  <a:endParaRPr lang="en-US">
                    <a:solidFill>
                      <a:srgbClr val="FFFFFF"/>
                    </a:solidFill>
                  </a:endParaRPr>
                </a:p>
              </p:txBody>
            </p:sp>
          </p:grpSp>
        </p:grpSp>
        <p:sp>
          <p:nvSpPr>
            <p:cNvPr id="46111" name="Text Box 18"/>
            <p:cNvSpPr txBox="1">
              <a:spLocks noChangeArrowheads="1"/>
            </p:cNvSpPr>
            <p:nvPr/>
          </p:nvSpPr>
          <p:spPr bwMode="auto">
            <a:xfrm>
              <a:off x="2876" y="1759"/>
              <a:ext cx="949" cy="583"/>
            </a:xfrm>
            <a:prstGeom prst="rect">
              <a:avLst/>
            </a:prstGeom>
            <a:noFill/>
            <a:ln w="9525">
              <a:noFill/>
              <a:round/>
              <a:headEnd/>
              <a:tailEnd/>
            </a:ln>
          </p:spPr>
          <p:txBody>
            <a:bodyPr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Outside sash window</a:t>
              </a:r>
            </a:p>
          </p:txBody>
        </p:sp>
      </p:grpSp>
      <p:grpSp>
        <p:nvGrpSpPr>
          <p:cNvPr id="46086" name="Group 19"/>
          <p:cNvGrpSpPr>
            <a:grpSpLocks/>
          </p:cNvGrpSpPr>
          <p:nvPr/>
        </p:nvGrpSpPr>
        <p:grpSpPr bwMode="auto">
          <a:xfrm>
            <a:off x="2636840" y="3729037"/>
            <a:ext cx="2338387" cy="793749"/>
            <a:chOff x="1661" y="2349"/>
            <a:chExt cx="1473" cy="500"/>
          </a:xfrm>
        </p:grpSpPr>
        <p:sp>
          <p:nvSpPr>
            <p:cNvPr id="46106" name="Line 20"/>
            <p:cNvSpPr>
              <a:spLocks noChangeShapeType="1"/>
            </p:cNvSpPr>
            <p:nvPr/>
          </p:nvSpPr>
          <p:spPr bwMode="auto">
            <a:xfrm>
              <a:off x="1661" y="2451"/>
              <a:ext cx="308" cy="1"/>
            </a:xfrm>
            <a:prstGeom prst="line">
              <a:avLst/>
            </a:prstGeom>
            <a:noFill/>
            <a:ln w="28440">
              <a:solidFill>
                <a:srgbClr val="FF0000"/>
              </a:solidFill>
              <a:miter lim="800000"/>
              <a:headEnd/>
              <a:tailEnd/>
            </a:ln>
          </p:spPr>
          <p:txBody>
            <a:bodyPr/>
            <a:lstStyle/>
            <a:p>
              <a:endParaRPr lang="en-US">
                <a:solidFill>
                  <a:srgbClr val="FFFFFF"/>
                </a:solidFill>
              </a:endParaRPr>
            </a:p>
          </p:txBody>
        </p:sp>
        <p:sp>
          <p:nvSpPr>
            <p:cNvPr id="46107" name="Line 21"/>
            <p:cNvSpPr>
              <a:spLocks noChangeShapeType="1"/>
            </p:cNvSpPr>
            <p:nvPr/>
          </p:nvSpPr>
          <p:spPr bwMode="auto">
            <a:xfrm>
              <a:off x="1661" y="2709"/>
              <a:ext cx="308" cy="1"/>
            </a:xfrm>
            <a:prstGeom prst="line">
              <a:avLst/>
            </a:prstGeom>
            <a:noFill/>
            <a:ln w="28440">
              <a:solidFill>
                <a:srgbClr val="66FF33"/>
              </a:solidFill>
              <a:miter lim="800000"/>
              <a:headEnd/>
              <a:tailEnd/>
            </a:ln>
          </p:spPr>
          <p:txBody>
            <a:bodyPr/>
            <a:lstStyle/>
            <a:p>
              <a:endParaRPr lang="en-US">
                <a:solidFill>
                  <a:srgbClr val="FFFFFF"/>
                </a:solidFill>
              </a:endParaRPr>
            </a:p>
          </p:txBody>
        </p:sp>
        <p:sp>
          <p:nvSpPr>
            <p:cNvPr id="46108" name="Text Box 22"/>
            <p:cNvSpPr txBox="1">
              <a:spLocks noChangeArrowheads="1"/>
            </p:cNvSpPr>
            <p:nvPr/>
          </p:nvSpPr>
          <p:spPr bwMode="auto">
            <a:xfrm>
              <a:off x="2016" y="2615"/>
              <a:ext cx="1118"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FS strip</a:t>
              </a:r>
            </a:p>
          </p:txBody>
        </p:sp>
        <p:sp>
          <p:nvSpPr>
            <p:cNvPr id="46109" name="Text Box 23"/>
            <p:cNvSpPr txBox="1">
              <a:spLocks noChangeArrowheads="1"/>
            </p:cNvSpPr>
            <p:nvPr/>
          </p:nvSpPr>
          <p:spPr bwMode="auto">
            <a:xfrm>
              <a:off x="2016" y="2349"/>
              <a:ext cx="1118"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Century Gothic" pitchFamily="34" charset="0"/>
                </a:rPr>
                <a:t>Retro B</a:t>
              </a:r>
            </a:p>
          </p:txBody>
        </p:sp>
      </p:grpSp>
      <p:grpSp>
        <p:nvGrpSpPr>
          <p:cNvPr id="46087" name="Group 24"/>
          <p:cNvGrpSpPr>
            <a:grpSpLocks/>
          </p:cNvGrpSpPr>
          <p:nvPr/>
        </p:nvGrpSpPr>
        <p:grpSpPr bwMode="auto">
          <a:xfrm>
            <a:off x="549277" y="6670675"/>
            <a:ext cx="1725613" cy="2457450"/>
            <a:chOff x="346" y="4202"/>
            <a:chExt cx="1087" cy="1548"/>
          </a:xfrm>
        </p:grpSpPr>
        <p:pic>
          <p:nvPicPr>
            <p:cNvPr id="46102" name="Picture 25"/>
            <p:cNvPicPr>
              <a:picLocks noChangeAspect="1" noChangeArrowheads="1"/>
            </p:cNvPicPr>
            <p:nvPr/>
          </p:nvPicPr>
          <p:blipFill>
            <a:blip r:embed="rId5" cstate="print"/>
            <a:srcRect/>
            <a:stretch>
              <a:fillRect/>
            </a:stretch>
          </p:blipFill>
          <p:spPr bwMode="auto">
            <a:xfrm>
              <a:off x="346" y="4202"/>
              <a:ext cx="1088" cy="1549"/>
            </a:xfrm>
            <a:prstGeom prst="rect">
              <a:avLst/>
            </a:prstGeom>
            <a:noFill/>
            <a:ln w="9525">
              <a:noFill/>
              <a:round/>
              <a:headEnd/>
              <a:tailEnd/>
            </a:ln>
          </p:spPr>
        </p:pic>
        <p:sp>
          <p:nvSpPr>
            <p:cNvPr id="46103" name="Line 26"/>
            <p:cNvSpPr>
              <a:spLocks noChangeShapeType="1"/>
            </p:cNvSpPr>
            <p:nvPr/>
          </p:nvSpPr>
          <p:spPr bwMode="auto">
            <a:xfrm flipV="1">
              <a:off x="457" y="4282"/>
              <a:ext cx="1" cy="1347"/>
            </a:xfrm>
            <a:prstGeom prst="line">
              <a:avLst/>
            </a:prstGeom>
            <a:noFill/>
            <a:ln w="38160">
              <a:solidFill>
                <a:srgbClr val="3333CC"/>
              </a:solidFill>
              <a:miter lim="800000"/>
              <a:headEnd/>
              <a:tailEnd/>
            </a:ln>
          </p:spPr>
          <p:txBody>
            <a:bodyPr/>
            <a:lstStyle/>
            <a:p>
              <a:endParaRPr lang="en-US">
                <a:solidFill>
                  <a:srgbClr val="FFFFFF"/>
                </a:solidFill>
              </a:endParaRPr>
            </a:p>
          </p:txBody>
        </p:sp>
        <p:sp>
          <p:nvSpPr>
            <p:cNvPr id="46104" name="Line 27"/>
            <p:cNvSpPr>
              <a:spLocks noChangeShapeType="1"/>
            </p:cNvSpPr>
            <p:nvPr/>
          </p:nvSpPr>
          <p:spPr bwMode="auto">
            <a:xfrm>
              <a:off x="457" y="4284"/>
              <a:ext cx="821" cy="1"/>
            </a:xfrm>
            <a:prstGeom prst="line">
              <a:avLst/>
            </a:prstGeom>
            <a:noFill/>
            <a:ln w="38160">
              <a:solidFill>
                <a:srgbClr val="3333CC"/>
              </a:solidFill>
              <a:miter lim="800000"/>
              <a:headEnd/>
              <a:tailEnd/>
            </a:ln>
          </p:spPr>
          <p:txBody>
            <a:bodyPr/>
            <a:lstStyle/>
            <a:p>
              <a:endParaRPr lang="en-US">
                <a:solidFill>
                  <a:srgbClr val="FFFFFF"/>
                </a:solidFill>
              </a:endParaRPr>
            </a:p>
          </p:txBody>
        </p:sp>
        <p:sp>
          <p:nvSpPr>
            <p:cNvPr id="46105" name="Line 28"/>
            <p:cNvSpPr>
              <a:spLocks noChangeShapeType="1"/>
            </p:cNvSpPr>
            <p:nvPr/>
          </p:nvSpPr>
          <p:spPr bwMode="auto">
            <a:xfrm>
              <a:off x="1278" y="4284"/>
              <a:ext cx="1" cy="1385"/>
            </a:xfrm>
            <a:prstGeom prst="line">
              <a:avLst/>
            </a:prstGeom>
            <a:noFill/>
            <a:ln w="38160">
              <a:solidFill>
                <a:srgbClr val="3333CC"/>
              </a:solidFill>
              <a:miter lim="800000"/>
              <a:headEnd/>
              <a:tailEnd/>
            </a:ln>
          </p:spPr>
          <p:txBody>
            <a:bodyPr/>
            <a:lstStyle/>
            <a:p>
              <a:endParaRPr lang="en-US">
                <a:solidFill>
                  <a:srgbClr val="FFFFFF"/>
                </a:solidFill>
              </a:endParaRPr>
            </a:p>
          </p:txBody>
        </p:sp>
      </p:grpSp>
      <p:grpSp>
        <p:nvGrpSpPr>
          <p:cNvPr id="46088" name="Group 29"/>
          <p:cNvGrpSpPr>
            <a:grpSpLocks/>
          </p:cNvGrpSpPr>
          <p:nvPr/>
        </p:nvGrpSpPr>
        <p:grpSpPr bwMode="auto">
          <a:xfrm>
            <a:off x="2636839" y="7616816"/>
            <a:ext cx="2752724" cy="371475"/>
            <a:chOff x="1661" y="4798"/>
            <a:chExt cx="1734" cy="234"/>
          </a:xfrm>
        </p:grpSpPr>
        <p:sp>
          <p:nvSpPr>
            <p:cNvPr id="46100" name="Line 30"/>
            <p:cNvSpPr>
              <a:spLocks noChangeShapeType="1"/>
            </p:cNvSpPr>
            <p:nvPr/>
          </p:nvSpPr>
          <p:spPr bwMode="auto">
            <a:xfrm>
              <a:off x="1661" y="4934"/>
              <a:ext cx="374" cy="1"/>
            </a:xfrm>
            <a:prstGeom prst="line">
              <a:avLst/>
            </a:prstGeom>
            <a:noFill/>
            <a:ln w="28440">
              <a:solidFill>
                <a:srgbClr val="3333CC"/>
              </a:solidFill>
              <a:miter lim="800000"/>
              <a:headEnd/>
              <a:tailEnd/>
            </a:ln>
          </p:spPr>
          <p:txBody>
            <a:bodyPr/>
            <a:lstStyle/>
            <a:p>
              <a:endParaRPr lang="en-US">
                <a:solidFill>
                  <a:srgbClr val="FFFFFF"/>
                </a:solidFill>
              </a:endParaRPr>
            </a:p>
          </p:txBody>
        </p:sp>
        <p:sp>
          <p:nvSpPr>
            <p:cNvPr id="46101" name="Text Box 31"/>
            <p:cNvSpPr txBox="1">
              <a:spLocks noChangeArrowheads="1"/>
            </p:cNvSpPr>
            <p:nvPr/>
          </p:nvSpPr>
          <p:spPr bwMode="auto">
            <a:xfrm>
              <a:off x="2035" y="4798"/>
              <a:ext cx="1360" cy="234"/>
            </a:xfrm>
            <a:prstGeom prst="rect">
              <a:avLst/>
            </a:prstGeom>
            <a:noFill/>
            <a:ln w="9525">
              <a:noFill/>
              <a:round/>
              <a:headEnd/>
              <a:tailEnd/>
            </a:ln>
          </p:spPr>
          <p:txBody>
            <a:bodyPr lIns="90000" tIns="46800" rIns="90000" bIns="46800">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entury Gothic" pitchFamily="34" charset="0"/>
                </a:rPr>
                <a:t>21B </a:t>
              </a:r>
              <a:r>
                <a:rPr lang="en-GB" dirty="0">
                  <a:solidFill>
                    <a:srgbClr val="000000"/>
                  </a:solidFill>
                  <a:latin typeface="Century Gothic" pitchFamily="34" charset="0"/>
                </a:rPr>
                <a:t>strip</a:t>
              </a:r>
            </a:p>
          </p:txBody>
        </p:sp>
      </p:grpSp>
      <p:sp>
        <p:nvSpPr>
          <p:cNvPr id="46089" name="Text Box 32"/>
          <p:cNvSpPr txBox="1">
            <a:spLocks noChangeArrowheads="1"/>
          </p:cNvSpPr>
          <p:nvPr/>
        </p:nvSpPr>
        <p:spPr bwMode="auto">
          <a:xfrm>
            <a:off x="2781300" y="4808539"/>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width</a:t>
            </a:r>
          </a:p>
        </p:txBody>
      </p:sp>
      <p:sp>
        <p:nvSpPr>
          <p:cNvPr id="46090" name="Text Box 33"/>
          <p:cNvSpPr txBox="1">
            <a:spLocks noChangeArrowheads="1"/>
          </p:cNvSpPr>
          <p:nvPr/>
        </p:nvSpPr>
        <p:spPr bwMode="auto">
          <a:xfrm>
            <a:off x="2781300" y="5529264"/>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height</a:t>
            </a:r>
          </a:p>
        </p:txBody>
      </p:sp>
      <p:sp>
        <p:nvSpPr>
          <p:cNvPr id="46091" name="Line 34"/>
          <p:cNvSpPr>
            <a:spLocks noChangeShapeType="1"/>
          </p:cNvSpPr>
          <p:nvPr/>
        </p:nvSpPr>
        <p:spPr bwMode="auto">
          <a:xfrm flipV="1">
            <a:off x="3500440" y="4519613"/>
            <a:ext cx="1296987" cy="1082675"/>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2" name="Line 35"/>
          <p:cNvSpPr>
            <a:spLocks noChangeShapeType="1"/>
          </p:cNvSpPr>
          <p:nvPr/>
        </p:nvSpPr>
        <p:spPr bwMode="auto">
          <a:xfrm flipH="1">
            <a:off x="2132013" y="5673727"/>
            <a:ext cx="577850" cy="142874"/>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3" name="Line 36"/>
          <p:cNvSpPr>
            <a:spLocks noChangeShapeType="1"/>
          </p:cNvSpPr>
          <p:nvPr/>
        </p:nvSpPr>
        <p:spPr bwMode="auto">
          <a:xfrm flipH="1">
            <a:off x="1339850" y="4953000"/>
            <a:ext cx="1514475" cy="1079500"/>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4" name="Line 37"/>
          <p:cNvSpPr>
            <a:spLocks noChangeShapeType="1"/>
          </p:cNvSpPr>
          <p:nvPr/>
        </p:nvSpPr>
        <p:spPr bwMode="auto">
          <a:xfrm flipV="1">
            <a:off x="3429001" y="4014789"/>
            <a:ext cx="1800225" cy="939800"/>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5" name="Text Box 38"/>
          <p:cNvSpPr txBox="1">
            <a:spLocks noChangeArrowheads="1"/>
          </p:cNvSpPr>
          <p:nvPr/>
        </p:nvSpPr>
        <p:spPr bwMode="auto">
          <a:xfrm>
            <a:off x="2997200" y="6392864"/>
            <a:ext cx="1081088"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width</a:t>
            </a:r>
          </a:p>
        </p:txBody>
      </p:sp>
      <p:sp>
        <p:nvSpPr>
          <p:cNvPr id="46096" name="Line 39"/>
          <p:cNvSpPr>
            <a:spLocks noChangeShapeType="1"/>
          </p:cNvSpPr>
          <p:nvPr/>
        </p:nvSpPr>
        <p:spPr bwMode="auto">
          <a:xfrm flipH="1">
            <a:off x="1698625" y="6537325"/>
            <a:ext cx="1155700" cy="287338"/>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46097" name="Text Box 40"/>
          <p:cNvSpPr txBox="1">
            <a:spLocks noChangeArrowheads="1"/>
          </p:cNvSpPr>
          <p:nvPr/>
        </p:nvSpPr>
        <p:spPr bwMode="auto">
          <a:xfrm>
            <a:off x="3500440" y="7113589"/>
            <a:ext cx="1081087" cy="279180"/>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height</a:t>
            </a:r>
          </a:p>
        </p:txBody>
      </p:sp>
      <p:sp>
        <p:nvSpPr>
          <p:cNvPr id="46098" name="Line 41"/>
          <p:cNvSpPr>
            <a:spLocks noChangeShapeType="1"/>
          </p:cNvSpPr>
          <p:nvPr/>
        </p:nvSpPr>
        <p:spPr bwMode="auto">
          <a:xfrm flipH="1">
            <a:off x="2058988" y="7258050"/>
            <a:ext cx="1371600" cy="358775"/>
          </a:xfrm>
          <a:prstGeom prst="line">
            <a:avLst/>
          </a:prstGeom>
          <a:noFill/>
          <a:ln w="9360">
            <a:solidFill>
              <a:srgbClr val="000000"/>
            </a:solidFill>
            <a:miter lim="800000"/>
            <a:headEnd/>
            <a:tailEnd type="triangle" w="med" len="med"/>
          </a:ln>
        </p:spPr>
        <p:txBody>
          <a:bodyPr/>
          <a:lstStyle/>
          <a:p>
            <a:endParaRPr lang="en-US">
              <a:solidFill>
                <a:srgbClr val="FFFFFF"/>
              </a:solidFill>
            </a:endParaRPr>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11</a:t>
            </a:fld>
            <a:endParaRPr lang="en-GB"/>
          </a:p>
        </p:txBody>
      </p:sp>
    </p:spTree>
    <p:extLst>
      <p:ext uri="{BB962C8B-B14F-4D97-AF65-F5344CB8AC3E}">
        <p14:creationId xmlns:p14="http://schemas.microsoft.com/office/powerpoint/2010/main" val="10954864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368300" y="1193801"/>
            <a:ext cx="6048375" cy="216687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Measure each window and each door and decide which strip you’ll be using, then record your measurements in the table below.</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Convert your measurements into the full amount of strips needed for each window and each door. Bear in mind that each strip is 2.05 metres long. </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There will be some pieces of strip leftover – they can often be used for other windows or smaller gaps etc..</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NB. if you cannot access the top part of the sash window safely from the outside, just measure the bottom part of the sash and ignore measuring the top.</a:t>
            </a:r>
          </a:p>
          <a:p>
            <a:pPr>
              <a:spcBef>
                <a:spcPts val="750"/>
              </a:spcBef>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We can help you with this during the workshop.</a:t>
            </a:r>
          </a:p>
        </p:txBody>
      </p:sp>
      <p:graphicFrame>
        <p:nvGraphicFramePr>
          <p:cNvPr id="17415" name="Group 7"/>
          <p:cNvGraphicFramePr>
            <a:graphicFrameLocks noGrp="1"/>
          </p:cNvGraphicFramePr>
          <p:nvPr/>
        </p:nvGraphicFramePr>
        <p:xfrm>
          <a:off x="368302" y="3586164"/>
          <a:ext cx="6119813" cy="5590965"/>
        </p:xfrm>
        <a:graphic>
          <a:graphicData uri="http://schemas.openxmlformats.org/drawingml/2006/table">
            <a:tbl>
              <a:tblPr/>
              <a:tblGrid>
                <a:gridCol w="1033463"/>
                <a:gridCol w="679450"/>
                <a:gridCol w="679450"/>
                <a:gridCol w="679450"/>
                <a:gridCol w="600075"/>
                <a:gridCol w="647700"/>
                <a:gridCol w="576262"/>
                <a:gridCol w="576263"/>
                <a:gridCol w="647700"/>
              </a:tblGrid>
              <a:tr h="301625">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dirty="0">
                          <a:ln>
                            <a:noFill/>
                          </a:ln>
                          <a:solidFill>
                            <a:srgbClr val="000000"/>
                          </a:solidFill>
                          <a:effectLst/>
                          <a:latin typeface="Arial" charset="0"/>
                          <a:ea typeface="Arial Unicode MS" pitchFamily="112" charset="0"/>
                          <a:cs typeface="Arial Unicode MS" pitchFamily="112" charset="0"/>
                        </a:rPr>
                        <a:t>Item</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Width</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Height</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smtClean="0">
                          <a:ln>
                            <a:noFill/>
                          </a:ln>
                          <a:solidFill>
                            <a:srgbClr val="000000"/>
                          </a:solidFill>
                          <a:effectLst/>
                          <a:latin typeface="Arial" charset="0"/>
                          <a:ea typeface="Arial Unicode MS" pitchFamily="112" charset="0"/>
                          <a:cs typeface="Arial Unicode MS" pitchFamily="112" charset="0"/>
                        </a:rPr>
                        <a:t>Retro B strip</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FS strip</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smtClean="0">
                          <a:ln>
                            <a:noFill/>
                          </a:ln>
                          <a:solidFill>
                            <a:srgbClr val="000000"/>
                          </a:solidFill>
                          <a:effectLst/>
                          <a:latin typeface="Arial" charset="0"/>
                          <a:ea typeface="Arial Unicode MS" pitchFamily="112" charset="0"/>
                          <a:cs typeface="Arial Unicode MS" pitchFamily="112" charset="0"/>
                        </a:rPr>
                        <a:t>21B strip</a:t>
                      </a:r>
                    </a:p>
                  </a:txBody>
                  <a:tcPr marT="105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49250">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200" b="1" i="0" u="none" strike="noStrike" cap="none" normalizeH="0" baseline="0">
                          <a:ln>
                            <a:noFill/>
                          </a:ln>
                          <a:solidFill>
                            <a:srgbClr val="000000"/>
                          </a:solidFill>
                          <a:effectLst/>
                          <a:latin typeface="Arial" charset="0"/>
                          <a:ea typeface="Arial Unicode MS" pitchFamily="112" charset="0"/>
                          <a:cs typeface="Arial Unicode MS" pitchFamily="112" charset="0"/>
                        </a:rPr>
                        <a:t>/</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length</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quantity </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406189">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smtClean="0">
                          <a:ln>
                            <a:noFill/>
                          </a:ln>
                          <a:solidFill>
                            <a:srgbClr val="000000"/>
                          </a:solidFill>
                          <a:effectLst/>
                          <a:latin typeface="Arial" charset="0"/>
                          <a:ea typeface="Arial Unicode MS" pitchFamily="112" charset="0"/>
                          <a:cs typeface="Arial Unicode MS" pitchFamily="112" charset="0"/>
                        </a:rPr>
                        <a:t>E.g. </a:t>
                      </a:r>
                    </a:p>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smtClean="0">
                          <a:ln>
                            <a:noFill/>
                          </a:ln>
                          <a:solidFill>
                            <a:srgbClr val="000000"/>
                          </a:solidFill>
                          <a:effectLst/>
                          <a:latin typeface="Arial" charset="0"/>
                          <a:ea typeface="Arial Unicode MS" pitchFamily="112" charset="0"/>
                          <a:cs typeface="Arial Unicode MS" pitchFamily="112" charset="0"/>
                        </a:rPr>
                        <a:t>Window 1</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90 cm</a:t>
                      </a:r>
                    </a:p>
                  </a:txBody>
                  <a:tcPr marL="90000" marR="90000" marT="54000" marB="5400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290 cm</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a:t>
                      </a: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marT="105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Window</a:t>
                      </a:r>
                    </a:p>
                  </a:txBody>
                  <a:tcPr marT="105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0" i="0" u="none" strike="noStrike" cap="none" normalizeH="0" baseline="0" dirty="0" smtClean="0">
                          <a:ln>
                            <a:noFill/>
                          </a:ln>
                          <a:solidFill>
                            <a:srgbClr val="000000"/>
                          </a:solidFill>
                          <a:effectLst/>
                          <a:latin typeface="Arial" charset="0"/>
                          <a:ea typeface="Arial Unicode MS" pitchFamily="112" charset="0"/>
                          <a:cs typeface="Arial Unicode MS" pitchFamily="112" charset="0"/>
                        </a:rPr>
                        <a:t>E.g. Door 1</a:t>
                      </a:r>
                      <a:endParaRPr kumimoji="0" lang="en-GB" sz="1100" b="0" i="0" u="none" strike="noStrike" cap="none" normalizeH="0" baseline="0" dirty="0">
                        <a:ln>
                          <a:noFill/>
                        </a:ln>
                        <a:solidFill>
                          <a:srgbClr val="000000"/>
                        </a:solidFill>
                        <a:effectLst/>
                        <a:latin typeface="Arial" charset="0"/>
                        <a:ea typeface="Arial Unicode MS" pitchFamily="112" charset="0"/>
                        <a:cs typeface="Arial Unicode MS" pitchFamily="112"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rPr>
                        <a:t>90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220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530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3</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93000"/>
                        </a:lnSpc>
                        <a:spcBef>
                          <a:spcPts val="300"/>
                        </a:spcBef>
                        <a:spcAft>
                          <a:spcPct val="0"/>
                        </a:spcAft>
                        <a:buClr>
                          <a:srgbClr val="000000"/>
                        </a:buClr>
                        <a:buSzPct val="100000"/>
                        <a:buFont typeface="Times New Roman" charset="0"/>
                        <a:buNone/>
                        <a:tabLst/>
                      </a:pPr>
                      <a:r>
                        <a:rPr kumimoji="0" lang="en-GB" sz="1100" b="0" i="0" u="none" strike="noStrike" cap="none" normalizeH="0" baseline="0" dirty="0">
                          <a:ln>
                            <a:noFill/>
                          </a:ln>
                          <a:solidFill>
                            <a:srgbClr val="000000"/>
                          </a:solidFill>
                          <a:effectLst/>
                          <a:latin typeface="Arial" charset="0"/>
                          <a:ea typeface="Arial Unicode MS" pitchFamily="112" charset="0"/>
                          <a:cs typeface="Arial Unicode MS" pitchFamily="112" charset="0"/>
                        </a:rPr>
                        <a:t>Door</a:t>
                      </a:r>
                      <a:endParaRPr kumimoji="0" lang="en-GB" sz="1100" b="0" i="0" u="none" strike="noStrike" cap="none" normalizeH="0" baseline="0" dirty="0">
                        <a:ln>
                          <a:noFill/>
                        </a:ln>
                        <a:solidFill>
                          <a:schemeClr val="bg1"/>
                        </a:solidFill>
                        <a:effectLst/>
                        <a:latin typeface="Arial" charset="0"/>
                        <a:ea typeface="Arial Unicode MS" pitchFamily="112" charset="0"/>
                        <a:cs typeface="Arial Unicode MS" pitchFamily="112" charset="0"/>
                      </a:endParaRP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800" b="0" i="0" u="none" strike="noStrike" cap="none" normalizeH="0" baseline="0" dirty="0" smtClean="0">
                          <a:ln>
                            <a:noFill/>
                          </a:ln>
                          <a:solidFill>
                            <a:srgbClr val="000000"/>
                          </a:solidFill>
                          <a:effectLst/>
                          <a:latin typeface="Arial" charset="0"/>
                          <a:ea typeface="Arial Unicode MS" pitchFamily="112" charset="0"/>
                          <a:cs typeface="Arial Unicode MS" pitchFamily="112" charset="0"/>
                        </a:rPr>
                        <a:t>E.g. French </a:t>
                      </a:r>
                      <a:r>
                        <a:rPr kumimoji="0" lang="en-GB" sz="800" b="0" i="0" u="none" strike="noStrike" cap="none" normalizeH="0" baseline="0" dirty="0">
                          <a:ln>
                            <a:noFill/>
                          </a:ln>
                          <a:solidFill>
                            <a:srgbClr val="000000"/>
                          </a:solidFill>
                          <a:effectLst/>
                          <a:latin typeface="Arial" charset="0"/>
                          <a:ea typeface="Arial Unicode MS" pitchFamily="112" charset="0"/>
                          <a:cs typeface="Arial Unicode MS" pitchFamily="112" charset="0"/>
                        </a:rPr>
                        <a:t>door</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114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200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200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1</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514 cm</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rPr>
                        <a:t>3</a:t>
                      </a: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0" i="0" u="none" strike="noStrike" cap="none" normalizeH="0" baseline="0">
                          <a:ln>
                            <a:noFill/>
                          </a:ln>
                          <a:solidFill>
                            <a:srgbClr val="000000"/>
                          </a:solidFill>
                          <a:effectLst/>
                          <a:latin typeface="Arial" charset="0"/>
                          <a:ea typeface="Arial Unicode MS" pitchFamily="112" charset="0"/>
                          <a:cs typeface="Arial Unicode MS" pitchFamily="112" charset="0"/>
                        </a:rPr>
                        <a:t>French door</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100" b="1" i="0" u="none" strike="noStrike" cap="none" normalizeH="0" baseline="0">
                          <a:ln>
                            <a:noFill/>
                          </a:ln>
                          <a:solidFill>
                            <a:srgbClr val="000000"/>
                          </a:solidFill>
                          <a:effectLst/>
                          <a:latin typeface="Arial" charset="0"/>
                          <a:ea typeface="Arial Unicode MS" pitchFamily="112" charset="0"/>
                          <a:cs typeface="Arial Unicode MS" pitchFamily="112" charset="0"/>
                        </a:rPr>
                        <a:t>TOTALS</a:t>
                      </a:r>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dirty="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dirty="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r>
                        <a:rPr kumimoji="0" lang="en-GB" sz="1200" b="1" i="0" u="none" strike="noStrike" cap="none" normalizeH="0" baseline="0">
                          <a:ln>
                            <a:noFill/>
                          </a:ln>
                          <a:solidFill>
                            <a:schemeClr val="tx1"/>
                          </a:solidFill>
                          <a:effectLst/>
                          <a:latin typeface="Arial" charset="0"/>
                          <a:ea typeface="Arial Unicode MS" pitchFamily="112" charset="0"/>
                          <a:cs typeface="Arial Unicode MS" pitchFamily="112" charset="0"/>
                        </a:rPr>
                        <a:t>/</a:t>
                      </a:r>
                      <a:endParaRPr kumimoji="0" lang="en-GB" sz="900" b="0" i="0" u="none" strike="noStrike" cap="none" normalizeH="0" baseline="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900" b="0" i="0" u="none" strike="noStrike" cap="none" normalizeH="0" baseline="0" dirty="0">
                        <a:ln>
                          <a:noFill/>
                        </a:ln>
                        <a:solidFill>
                          <a:schemeClr val="tx1"/>
                        </a:solidFill>
                        <a:effectLst/>
                        <a:latin typeface="Arial" charset="0"/>
                        <a:ea typeface="Arial Unicode MS" pitchFamily="112" charset="0"/>
                        <a:cs typeface="Arial Unicode MS" pitchFamily="112" charset="0"/>
                      </a:endParaRPr>
                    </a:p>
                  </a:txBody>
                  <a:tcPr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300" name="Text Box 328"/>
          <p:cNvSpPr txBox="1">
            <a:spLocks noChangeArrowheads="1"/>
          </p:cNvSpPr>
          <p:nvPr/>
        </p:nvSpPr>
        <p:spPr bwMode="auto">
          <a:xfrm>
            <a:off x="404813" y="309564"/>
            <a:ext cx="6048375" cy="594651"/>
          </a:xfrm>
          <a:prstGeom prst="rect">
            <a:avLst/>
          </a:prstGeom>
          <a:noFill/>
          <a:ln w="19080">
            <a:solidFill>
              <a:srgbClr val="000000"/>
            </a:solidFill>
            <a:miter lim="800000"/>
            <a:headEnd/>
            <a:tailEnd/>
          </a:ln>
        </p:spPr>
        <p:txBody>
          <a:bodyPr lIns="90000" tIns="46800" rIns="90000" bIns="46800">
            <a:spAutoFit/>
          </a:bodyPr>
          <a:lstStyle/>
          <a:p>
            <a:pPr algn="ctr">
              <a:spcBef>
                <a:spcPts val="300"/>
              </a:spcBef>
              <a:buClr>
                <a:srgbClr val="000000"/>
              </a:buClr>
              <a:buSzPct val="100000"/>
            </a:pPr>
            <a:r>
              <a:rPr lang="en-GB">
                <a:solidFill>
                  <a:srgbClr val="000000"/>
                </a:solidFill>
                <a:latin typeface="Comic Sans MS" pitchFamily="66" charset="0"/>
              </a:rPr>
              <a:t>Record your measurements</a:t>
            </a:r>
          </a:p>
          <a:p>
            <a:pPr algn="ctr">
              <a:spcBef>
                <a:spcPts val="300"/>
              </a:spcBef>
              <a:buClr>
                <a:srgbClr val="000000"/>
              </a:buClr>
              <a:buSzPct val="100000"/>
            </a:pPr>
            <a:r>
              <a:rPr lang="en-GB" sz="1200">
                <a:solidFill>
                  <a:srgbClr val="000000"/>
                </a:solidFill>
                <a:latin typeface="Comic Sans MS" pitchFamily="66" charset="0"/>
              </a:rPr>
              <a:t> (with examples. Print several sheets if necessary)</a:t>
            </a:r>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12</a:t>
            </a:fld>
            <a:endParaRPr lang="en-GB"/>
          </a:p>
        </p:txBody>
      </p:sp>
    </p:spTree>
    <p:extLst>
      <p:ext uri="{BB962C8B-B14F-4D97-AF65-F5344CB8AC3E}">
        <p14:creationId xmlns:p14="http://schemas.microsoft.com/office/powerpoint/2010/main" val="342881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0" y="50801"/>
            <a:ext cx="6858000"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Letter Box </a:t>
            </a:r>
            <a:r>
              <a:rPr lang="en-GB" dirty="0" smtClean="0">
                <a:solidFill>
                  <a:srgbClr val="000000"/>
                </a:solidFill>
              </a:rPr>
              <a:t> and Under Door Brushes</a:t>
            </a:r>
            <a:endParaRPr lang="en-GB" dirty="0">
              <a:solidFill>
                <a:srgbClr val="000000"/>
              </a:solidFill>
            </a:endParaRPr>
          </a:p>
        </p:txBody>
      </p:sp>
      <p:sp>
        <p:nvSpPr>
          <p:cNvPr id="35843" name="Rectangle 2"/>
          <p:cNvSpPr>
            <a:spLocks noChangeArrowheads="1"/>
          </p:cNvSpPr>
          <p:nvPr/>
        </p:nvSpPr>
        <p:spPr bwMode="auto">
          <a:xfrm>
            <a:off x="692150" y="2771569"/>
            <a:ext cx="5111750" cy="1264065"/>
          </a:xfrm>
          <a:prstGeom prst="rect">
            <a:avLst/>
          </a:prstGeom>
          <a:noFill/>
          <a:ln w="9525">
            <a:noFill/>
            <a:round/>
            <a:headEnd/>
            <a:tailEnd/>
          </a:ln>
        </p:spPr>
        <p:txBody>
          <a:bodyPr lIns="90000" tIns="46800" rIns="90000" bIns="46800" anchor="ctr">
            <a:spAutoFit/>
          </a:bodyPr>
          <a:lstStyle/>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LETTERBOX BRUSH</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endParaRPr>
          </a:p>
          <a:p>
            <a:pPr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Includes 4 screws</a:t>
            </a: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Advice: position first before attaching and check that letters/papers can be posted easily and that the flap won’t stick in brushes. </a:t>
            </a:r>
          </a:p>
        </p:txBody>
      </p:sp>
      <p:pic>
        <p:nvPicPr>
          <p:cNvPr id="35844" name="Picture 3"/>
          <p:cNvPicPr>
            <a:picLocks noChangeAspect="1" noChangeArrowheads="1"/>
          </p:cNvPicPr>
          <p:nvPr/>
        </p:nvPicPr>
        <p:blipFill>
          <a:blip r:embed="rId3" cstate="print"/>
          <a:srcRect/>
          <a:stretch>
            <a:fillRect/>
          </a:stretch>
        </p:blipFill>
        <p:spPr bwMode="auto">
          <a:xfrm>
            <a:off x="692152" y="819150"/>
            <a:ext cx="5565775" cy="1716088"/>
          </a:xfrm>
          <a:prstGeom prst="rect">
            <a:avLst/>
          </a:prstGeom>
          <a:noFill/>
          <a:ln w="9525">
            <a:noFill/>
            <a:round/>
            <a:headEnd/>
            <a:tailEnd/>
          </a:ln>
        </p:spPr>
      </p:pic>
      <p:sp>
        <p:nvSpPr>
          <p:cNvPr id="35846" name="Rectangle 6"/>
          <p:cNvSpPr>
            <a:spLocks noChangeArrowheads="1"/>
          </p:cNvSpPr>
          <p:nvPr/>
        </p:nvSpPr>
        <p:spPr bwMode="auto">
          <a:xfrm>
            <a:off x="231776" y="4078480"/>
            <a:ext cx="6626225" cy="2495171"/>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STRAIGHT DOOR BRUSH - CAN BE USED ON CARPETED FLOORS</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Contents: 2 Straight CLIPS - L &amp; R  5 screws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Instructions:  Cut plastic carrier from the end without a screw hole to fit the door width.  Cut the brush strip to length &amp; crimp end with pliers.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  Use clip as a template to mark and drill a hole at the cut end to match the other end.  Fix strip &amp; brush to door with clips/screws</a:t>
            </a:r>
            <a:r>
              <a:rPr lang="en-US" sz="1400" dirty="0" smtClean="0">
                <a:solidFill>
                  <a:srgbClr val="000000"/>
                </a:solidFill>
              </a:rPr>
              <a:t>.</a:t>
            </a: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a:solidFill>
                <a:srgbClr val="000000"/>
              </a:solidFill>
              <a:latin typeface="Century Gothic" pitchFamily="34" charset="0"/>
            </a:endParaRP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solidFill>
                  <a:srgbClr val="393939"/>
                </a:solidFill>
                <a:latin typeface="Century Gothic" pitchFamily="34" charset="0"/>
              </a:rPr>
              <a:t/>
            </a:r>
            <a:br>
              <a:rPr lang="en-US" sz="1400" dirty="0">
                <a:solidFill>
                  <a:srgbClr val="393939"/>
                </a:solidFill>
                <a:latin typeface="Century Gothic" pitchFamily="34" charset="0"/>
              </a:rPr>
            </a:br>
            <a:endParaRPr lang="en-US" sz="1400" dirty="0">
              <a:solidFill>
                <a:srgbClr val="393939"/>
              </a:solidFill>
              <a:latin typeface="Century Gothic" pitchFamily="34" charset="0"/>
            </a:endParaRPr>
          </a:p>
        </p:txBody>
      </p:sp>
      <p:pic>
        <p:nvPicPr>
          <p:cNvPr id="35847" name="Picture 7"/>
          <p:cNvPicPr>
            <a:picLocks noChangeAspect="1" noChangeArrowheads="1"/>
          </p:cNvPicPr>
          <p:nvPr/>
        </p:nvPicPr>
        <p:blipFill>
          <a:blip r:embed="rId4" cstate="print"/>
          <a:srcRect l="9134"/>
          <a:stretch>
            <a:fillRect/>
          </a:stretch>
        </p:blipFill>
        <p:spPr bwMode="auto">
          <a:xfrm>
            <a:off x="1989138" y="6606830"/>
            <a:ext cx="2400300" cy="2376785"/>
          </a:xfrm>
          <a:prstGeom prst="rect">
            <a:avLst/>
          </a:prstGeom>
          <a:noFill/>
          <a:ln w="9525">
            <a:noFill/>
            <a:round/>
            <a:headEnd/>
            <a:tailEnd/>
          </a:ln>
        </p:spPr>
      </p:pic>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13</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6"/>
          <p:cNvSpPr txBox="1">
            <a:spLocks noChangeArrowheads="1"/>
          </p:cNvSpPr>
          <p:nvPr/>
        </p:nvSpPr>
        <p:spPr bwMode="auto">
          <a:xfrm>
            <a:off x="0" y="50801"/>
            <a:ext cx="6858000"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Double Glazing Film</a:t>
            </a:r>
          </a:p>
        </p:txBody>
      </p:sp>
      <p:sp>
        <p:nvSpPr>
          <p:cNvPr id="37892" name="Rectangle 7"/>
          <p:cNvSpPr>
            <a:spLocks noChangeArrowheads="1"/>
          </p:cNvSpPr>
          <p:nvPr/>
        </p:nvSpPr>
        <p:spPr bwMode="auto">
          <a:xfrm>
            <a:off x="231776" y="5301527"/>
            <a:ext cx="6626225" cy="1633397"/>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000000"/>
                </a:solidFill>
              </a:rPr>
              <a:t>DOUBLE GLAZING FILM</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  An economical alternative to double glazing.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  Easy to fit. You only need scissors, a sharp knife and a hairdryer.</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a:solidFill>
                <a:srgbClr val="000000"/>
              </a:solidFill>
            </a:endParaRPr>
          </a:p>
          <a:p>
            <a:pPr>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rPr>
              <a:t>  Similar double glazing film can be bought from Harris Hardware at 92 High Street,,Totnes. Tel. 01803 863276</a:t>
            </a:r>
            <a:endParaRPr lang="en-US" sz="1400">
              <a:solidFill>
                <a:srgbClr val="393939"/>
              </a:solidFill>
              <a:latin typeface="Century Gothic" pitchFamily="34" charset="0"/>
            </a:endParaRPr>
          </a:p>
        </p:txBody>
      </p:sp>
      <p:pic>
        <p:nvPicPr>
          <p:cNvPr id="37893" name="Picture 8" descr="double glazing film"/>
          <p:cNvPicPr>
            <a:picLocks noChangeAspect="1" noChangeArrowheads="1"/>
          </p:cNvPicPr>
          <p:nvPr/>
        </p:nvPicPr>
        <p:blipFill>
          <a:blip r:embed="rId3" cstate="print"/>
          <a:srcRect/>
          <a:stretch>
            <a:fillRect/>
          </a:stretch>
        </p:blipFill>
        <p:spPr bwMode="auto">
          <a:xfrm>
            <a:off x="1545460" y="920750"/>
            <a:ext cx="2879725" cy="3455988"/>
          </a:xfrm>
          <a:prstGeom prst="rect">
            <a:avLst/>
          </a:prstGeom>
          <a:noFill/>
          <a:ln w="9525">
            <a:noFill/>
            <a:miter lim="800000"/>
            <a:headEnd/>
            <a:tailEnd/>
          </a:ln>
        </p:spPr>
      </p:pic>
      <p:sp>
        <p:nvSpPr>
          <p:cNvPr id="2" name="Slide Number Placeholder 1"/>
          <p:cNvSpPr>
            <a:spLocks noGrp="1"/>
          </p:cNvSpPr>
          <p:nvPr>
            <p:ph type="sldNum" idx="11"/>
          </p:nvPr>
        </p:nvSpPr>
        <p:spPr/>
        <p:txBody>
          <a:bodyPr/>
          <a:lstStyle/>
          <a:p>
            <a:pPr>
              <a:defRPr/>
            </a:pPr>
            <a:r>
              <a:rPr lang="en-GB" dirty="0" smtClean="0"/>
              <a:t>14</a:t>
            </a: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0" y="1"/>
            <a:ext cx="6742113" cy="371513"/>
          </a:xfrm>
          <a:prstGeom prst="rect">
            <a:avLst/>
          </a:prstGeom>
          <a:noFill/>
          <a:ln w="9525">
            <a:noFill/>
            <a:round/>
            <a:headEnd/>
            <a:tailEnd/>
          </a:ln>
        </p:spPr>
        <p:txBody>
          <a:bodyPr wrap="square" lIns="90000" tIns="46800" rIns="90000" bIns="46800">
            <a:spAutoFit/>
          </a:bodyPr>
          <a:lstStyle/>
          <a:p>
            <a:pPr algn="ct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rPr>
              <a:t>MagneGlaze</a:t>
            </a:r>
            <a:r>
              <a:rPr lang="en-GB" dirty="0">
                <a:solidFill>
                  <a:srgbClr val="000000"/>
                </a:solidFill>
              </a:rPr>
              <a:t>-added glazing</a:t>
            </a:r>
          </a:p>
        </p:txBody>
      </p:sp>
      <p:sp>
        <p:nvSpPr>
          <p:cNvPr id="39939" name="Text Box 2"/>
          <p:cNvSpPr txBox="1">
            <a:spLocks noChangeArrowheads="1"/>
          </p:cNvSpPr>
          <p:nvPr/>
        </p:nvSpPr>
        <p:spPr bwMode="auto">
          <a:xfrm>
            <a:off x="476250" y="7042151"/>
            <a:ext cx="5113338" cy="1800075"/>
          </a:xfrm>
          <a:prstGeom prst="rect">
            <a:avLst/>
          </a:prstGeom>
          <a:solidFill>
            <a:srgbClr val="99FF99"/>
          </a:solidFill>
          <a:ln w="9360">
            <a:solidFill>
              <a:srgbClr val="000000"/>
            </a:solidFill>
            <a:miter lim="800000"/>
            <a:headEnd/>
            <a:tailEnd/>
          </a:ln>
        </p:spPr>
        <p:txBody>
          <a:bodyPr lIns="90000" tIns="46800" rIns="90000" bIns="46800"/>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u="sng" dirty="0">
                <a:solidFill>
                  <a:schemeClr val="tx1"/>
                </a:solidFill>
              </a:rPr>
              <a:t>Suppliers</a:t>
            </a:r>
            <a:r>
              <a:rPr lang="en-GB" sz="1200" dirty="0">
                <a:solidFill>
                  <a:schemeClr val="tx1"/>
                </a:solidFill>
              </a:rPr>
              <a:t>:  Nigel’s Eco-store- </a:t>
            </a:r>
            <a:r>
              <a:rPr lang="en-GB" sz="1200" dirty="0" err="1">
                <a:solidFill>
                  <a:schemeClr val="tx1"/>
                </a:solidFill>
                <a:hlinkClick r:id="rId3"/>
              </a:rPr>
              <a:t>www.nigelsecostore.com</a:t>
            </a:r>
            <a:endParaRPr lang="en-GB" sz="1200" dirty="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rPr>
              <a:t>or</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err="1">
                <a:solidFill>
                  <a:schemeClr val="tx1"/>
                </a:solidFill>
              </a:rPr>
              <a:t>MagneGlaze</a:t>
            </a:r>
            <a:r>
              <a:rPr lang="en-US" sz="1200" dirty="0">
                <a:solidFill>
                  <a:schemeClr val="tx1"/>
                </a:solidFill>
              </a:rPr>
              <a:t>-</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tx1"/>
                </a:solidFill>
                <a:hlinkClick r:id="rId4"/>
              </a:rPr>
              <a:t>www.magneglaze.co.uk</a:t>
            </a:r>
            <a:endParaRPr lang="en-US" sz="1200" dirty="0" smtClean="0">
              <a:solidFill>
                <a:schemeClr val="tx1"/>
              </a:solidFill>
            </a:endParaRPr>
          </a:p>
          <a:p>
            <a:pP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chemeClr val="tx1"/>
                </a:solidFill>
              </a:rPr>
              <a:t>For a cheaper DIY alternative you can buy acrylic sheets from Abbey Plastics – </a:t>
            </a:r>
            <a:r>
              <a:rPr lang="en-US" sz="1200" dirty="0">
                <a:solidFill>
                  <a:schemeClr val="tx1"/>
                </a:solidFill>
                <a:hlinkClick r:id="rId5"/>
              </a:rPr>
              <a:t>www.abbeyplasticssouthwest.co.uk</a:t>
            </a:r>
            <a:r>
              <a:rPr lang="en-US" sz="1200" dirty="0">
                <a:solidFill>
                  <a:schemeClr val="tx1"/>
                </a:solidFill>
              </a:rPr>
              <a:t> Tel.01626 337755 -in Newton Abbot and the magnetic steel  strips from RS 0nline-             </a:t>
            </a:r>
            <a:r>
              <a:rPr lang="en-US" sz="1200" dirty="0" smtClean="0">
                <a:solidFill>
                  <a:schemeClr val="tx1"/>
                </a:solidFill>
              </a:rPr>
              <a:t>uk.rs-online.com ,but see also DIY secondary glazing on page </a:t>
            </a:r>
            <a:r>
              <a:rPr lang="en-US" sz="1200" dirty="0" smtClean="0">
                <a:solidFill>
                  <a:schemeClr val="tx1"/>
                </a:solidFill>
              </a:rPr>
              <a:t>17</a:t>
            </a:r>
            <a:endParaRPr lang="en-US" sz="1200" dirty="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chemeClr val="tx1"/>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chemeClr val="tx1"/>
              </a:solidFill>
            </a:endParaRPr>
          </a:p>
        </p:txBody>
      </p:sp>
      <p:sp>
        <p:nvSpPr>
          <p:cNvPr id="39940" name="Rectangle 3"/>
          <p:cNvSpPr>
            <a:spLocks noChangeArrowheads="1"/>
          </p:cNvSpPr>
          <p:nvPr/>
        </p:nvSpPr>
        <p:spPr bwMode="auto">
          <a:xfrm>
            <a:off x="-5570538" y="6586539"/>
            <a:ext cx="6858001" cy="1587"/>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39941" name="Rectangle 4"/>
          <p:cNvSpPr>
            <a:spLocks noChangeArrowheads="1"/>
          </p:cNvSpPr>
          <p:nvPr/>
        </p:nvSpPr>
        <p:spPr bwMode="auto">
          <a:xfrm>
            <a:off x="188913" y="559359"/>
            <a:ext cx="6437312" cy="6588600"/>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Additional </a:t>
            </a:r>
            <a:r>
              <a:rPr lang="en-US" sz="1200" b="1" dirty="0" smtClean="0">
                <a:solidFill>
                  <a:srgbClr val="000000"/>
                </a:solidFill>
              </a:rPr>
              <a:t>Products</a:t>
            </a:r>
            <a:endParaRPr lang="en-US" sz="1400" b="1" dirty="0">
              <a:solidFill>
                <a:srgbClr val="000000"/>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a:solidFill>
                <a:srgbClr val="000000"/>
              </a:solidFill>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err="1">
                <a:solidFill>
                  <a:srgbClr val="000000"/>
                </a:solidFill>
              </a:rPr>
              <a:t>MagneGlaze</a:t>
            </a:r>
            <a:r>
              <a:rPr lang="en-US" sz="1400" b="1" dirty="0">
                <a:solidFill>
                  <a:srgbClr val="000000"/>
                </a:solidFill>
              </a:rPr>
              <a:t> Secondary Glazing System</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b="1"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a:t>
            </a:r>
            <a:r>
              <a:rPr lang="en-US" sz="1200" dirty="0" err="1">
                <a:solidFill>
                  <a:srgbClr val="000000"/>
                </a:solidFill>
              </a:rPr>
              <a:t>MagneGlaze</a:t>
            </a:r>
            <a:r>
              <a:rPr lang="en-US" sz="1200" dirty="0">
                <a:solidFill>
                  <a:srgbClr val="000000"/>
                </a:solidFill>
              </a:rPr>
              <a:t> </a:t>
            </a:r>
            <a:r>
              <a:rPr lang="en-US" sz="1200" i="1" dirty="0">
                <a:solidFill>
                  <a:srgbClr val="000000"/>
                </a:solidFill>
              </a:rPr>
              <a:t>magnetic</a:t>
            </a:r>
            <a:r>
              <a:rPr lang="en-US" sz="1200" dirty="0">
                <a:solidFill>
                  <a:srgbClr val="000000"/>
                </a:solidFill>
              </a:rPr>
              <a:t> system is an attractive self-adhesive secondary glazing system which attaches to the perimeter of the 2mm acrylic sheet and then to the window frame. The glazing can be removed easily by pulling the magnetic strip, attached to the acrylic, away from the metal strip attached to the window. To replace, simply align the strips and the magnetism pulls the sheet into place. </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Is it suitable for my window?</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surround of the window needs to be flat and at least 15mm wide.</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The only other limit to the magnetic system is that it will only hold up to about 20 square feet of 2mm acrylic.  Larger areas will need additional clips or the use of 3mm acrylic. If the </a:t>
            </a:r>
            <a:r>
              <a:rPr lang="en-US" sz="1200" dirty="0" err="1">
                <a:solidFill>
                  <a:srgbClr val="000000"/>
                </a:solidFill>
              </a:rPr>
              <a:t>windiw</a:t>
            </a:r>
            <a:r>
              <a:rPr lang="en-US" sz="1200" dirty="0">
                <a:solidFill>
                  <a:srgbClr val="000000"/>
                </a:solidFill>
              </a:rPr>
              <a:t> frame is suitable it may be possible to stabilize the acrylic with a magnetic strip in the middle of the window.   </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Advantages</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err="1">
                <a:solidFill>
                  <a:srgbClr val="000000"/>
                </a:solidFill>
              </a:rPr>
              <a:t>MagneGlaze</a:t>
            </a:r>
            <a:r>
              <a:rPr lang="en-US" sz="1200" dirty="0">
                <a:solidFill>
                  <a:srgbClr val="000000"/>
                </a:solidFill>
              </a:rPr>
              <a:t> not only cuts out drafts but also provides some double glazing heat saving and increases sound insulation.  Simple to fit – but measure the window frame carefully.   It can be easily removed and stored as required.</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a:solidFill>
                  <a:srgbClr val="000000"/>
                </a:solidFill>
              </a:rPr>
              <a:t>Disadvantages</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Care is required when cleaning or when storing to prevent the acrylic getting scratched. </a:t>
            </a:r>
            <a:r>
              <a:rPr lang="en-US" sz="1200" dirty="0" smtClean="0">
                <a:solidFill>
                  <a:srgbClr val="000000"/>
                </a:solidFill>
              </a:rPr>
              <a:t>Need to be stored during the Summer.</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000000"/>
                </a:solidFill>
              </a:rPr>
              <a:t>Cheaper secondary glazing options available through he DIY route –see </a:t>
            </a:r>
            <a:r>
              <a:rPr lang="en-US" sz="1200" dirty="0" smtClean="0">
                <a:solidFill>
                  <a:srgbClr val="000000"/>
                </a:solidFill>
              </a:rPr>
              <a:t>below.</a:t>
            </a:r>
            <a:endParaRPr lang="en-GB"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dirty="0" smtClean="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smtClean="0">
                <a:solidFill>
                  <a:srgbClr val="000000"/>
                </a:solidFill>
              </a:rPr>
              <a:t>Do </a:t>
            </a:r>
            <a:r>
              <a:rPr lang="en-US" sz="1200" b="1" dirty="0">
                <a:solidFill>
                  <a:srgbClr val="000000"/>
                </a:solidFill>
              </a:rPr>
              <a:t>I still need to add draught strips to the sash window</a:t>
            </a:r>
            <a:r>
              <a:rPr lang="en-US" sz="1200" b="1" dirty="0" smtClean="0">
                <a:solidFill>
                  <a:srgbClr val="000000"/>
                </a:solidFill>
              </a:rPr>
              <a:t>?</a:t>
            </a:r>
            <a:endParaRPr lang="en-US" sz="1200" dirty="0">
              <a:solidFill>
                <a:srgbClr val="000000"/>
              </a:solidFill>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rPr>
              <a:t>If the sash window is very draughty then it is advisable to reduce the draughts with </a:t>
            </a:r>
            <a:r>
              <a:rPr lang="en-US" sz="1200" dirty="0" smtClean="0">
                <a:solidFill>
                  <a:srgbClr val="000000"/>
                </a:solidFill>
              </a:rPr>
              <a:t>draught </a:t>
            </a:r>
            <a:r>
              <a:rPr lang="en-US" sz="1200" dirty="0">
                <a:solidFill>
                  <a:srgbClr val="000000"/>
                </a:solidFill>
              </a:rPr>
              <a:t>stripping as well as using </a:t>
            </a:r>
            <a:r>
              <a:rPr lang="en-US" sz="1200" dirty="0" err="1">
                <a:solidFill>
                  <a:srgbClr val="000000"/>
                </a:solidFill>
              </a:rPr>
              <a:t>MagneGlaze</a:t>
            </a:r>
            <a:r>
              <a:rPr lang="en-US" sz="1200" dirty="0">
                <a:solidFill>
                  <a:srgbClr val="000000"/>
                </a:solidFill>
              </a:rPr>
              <a:t> secondary glazing.</a:t>
            </a: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latin typeface="Century Gothic" pitchFamily="34" charset="0"/>
            </a:endParaRPr>
          </a:p>
          <a:p>
            <a:pPr eaLnBrk="0" hangingPunct="0">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a:solidFill>
                  <a:srgbClr val="000000"/>
                </a:solidFill>
                <a:latin typeface="Century Gothic" pitchFamily="34" charset="0"/>
              </a:rPr>
              <a:t>	   		</a:t>
            </a:r>
            <a:r>
              <a:rPr lang="en-GB" sz="1200" dirty="0">
                <a:solidFill>
                  <a:srgbClr val="000000"/>
                </a:solidFill>
                <a:latin typeface="Century Gothic" pitchFamily="34" charset="0"/>
              </a:rPr>
              <a:t> </a:t>
            </a:r>
          </a:p>
        </p:txBody>
      </p:sp>
      <p:sp>
        <p:nvSpPr>
          <p:cNvPr id="39942" name="Text Box 5"/>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15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lum bright="12000" contrast="6000"/>
          </a:blip>
          <a:srcRect/>
          <a:stretch>
            <a:fillRect/>
          </a:stretch>
        </p:blipFill>
        <p:spPr bwMode="auto">
          <a:xfrm>
            <a:off x="404815" y="661990"/>
            <a:ext cx="2916237" cy="4213225"/>
          </a:xfrm>
          <a:prstGeom prst="rect">
            <a:avLst/>
          </a:prstGeom>
          <a:noFill/>
          <a:ln w="9525">
            <a:noFill/>
            <a:round/>
            <a:headEnd/>
            <a:tailEnd/>
          </a:ln>
        </p:spPr>
      </p:pic>
      <p:pic>
        <p:nvPicPr>
          <p:cNvPr id="41987" name="Picture 2"/>
          <p:cNvPicPr>
            <a:picLocks noChangeAspect="1" noChangeArrowheads="1"/>
          </p:cNvPicPr>
          <p:nvPr/>
        </p:nvPicPr>
        <p:blipFill>
          <a:blip r:embed="rId4" cstate="print">
            <a:lum bright="12000" contrast="6000"/>
          </a:blip>
          <a:srcRect/>
          <a:stretch>
            <a:fillRect/>
          </a:stretch>
        </p:blipFill>
        <p:spPr bwMode="auto">
          <a:xfrm>
            <a:off x="404813" y="5030789"/>
            <a:ext cx="2917825" cy="4213225"/>
          </a:xfrm>
          <a:prstGeom prst="rect">
            <a:avLst/>
          </a:prstGeom>
          <a:noFill/>
          <a:ln w="9525">
            <a:noFill/>
            <a:round/>
            <a:headEnd/>
            <a:tailEnd/>
          </a:ln>
        </p:spPr>
      </p:pic>
      <p:pic>
        <p:nvPicPr>
          <p:cNvPr id="41988" name="Picture 3"/>
          <p:cNvPicPr>
            <a:picLocks noChangeAspect="1" noChangeArrowheads="1"/>
          </p:cNvPicPr>
          <p:nvPr/>
        </p:nvPicPr>
        <p:blipFill>
          <a:blip r:embed="rId5" cstate="print">
            <a:lum bright="12000" contrast="6000"/>
          </a:blip>
          <a:srcRect/>
          <a:stretch>
            <a:fillRect/>
          </a:stretch>
        </p:blipFill>
        <p:spPr bwMode="auto">
          <a:xfrm>
            <a:off x="3605215" y="661990"/>
            <a:ext cx="2847975" cy="4213225"/>
          </a:xfrm>
          <a:prstGeom prst="rect">
            <a:avLst/>
          </a:prstGeom>
          <a:noFill/>
          <a:ln w="9525">
            <a:noFill/>
            <a:round/>
            <a:headEnd/>
            <a:tailEnd/>
          </a:ln>
        </p:spPr>
      </p:pic>
      <p:pic>
        <p:nvPicPr>
          <p:cNvPr id="41989" name="Picture 4"/>
          <p:cNvPicPr>
            <a:picLocks noChangeAspect="1" noChangeArrowheads="1"/>
          </p:cNvPicPr>
          <p:nvPr/>
        </p:nvPicPr>
        <p:blipFill>
          <a:blip r:embed="rId6" cstate="print"/>
          <a:srcRect r="1234"/>
          <a:stretch>
            <a:fillRect/>
          </a:stretch>
        </p:blipFill>
        <p:spPr bwMode="auto">
          <a:xfrm>
            <a:off x="3644900" y="5030789"/>
            <a:ext cx="2808288" cy="4213225"/>
          </a:xfrm>
          <a:prstGeom prst="rect">
            <a:avLst/>
          </a:prstGeom>
          <a:noFill/>
          <a:ln w="9525">
            <a:noFill/>
            <a:round/>
            <a:headEnd/>
            <a:tailEnd/>
          </a:ln>
        </p:spPr>
      </p:pic>
      <p:sp>
        <p:nvSpPr>
          <p:cNvPr id="41990" name="Text Box 5"/>
          <p:cNvSpPr txBox="1">
            <a:spLocks noChangeArrowheads="1"/>
          </p:cNvSpPr>
          <p:nvPr/>
        </p:nvSpPr>
        <p:spPr bwMode="auto">
          <a:xfrm>
            <a:off x="2565400" y="31751"/>
            <a:ext cx="417671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Magnaglaze-added glazing</a:t>
            </a:r>
          </a:p>
        </p:txBody>
      </p:sp>
      <p:sp>
        <p:nvSpPr>
          <p:cNvPr id="41991" name="Text Box 6"/>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0C1DFC-CD11-44D3-90FA-35E8F31B1FB8}"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GB" sz="1400">
              <a:solidFill>
                <a:srgbClr val="000000"/>
              </a:solidFill>
            </a:endParaRPr>
          </a:p>
        </p:txBody>
      </p:sp>
      <p:sp>
        <p:nvSpPr>
          <p:cNvPr id="2" name="Slide Number Placeholder 1"/>
          <p:cNvSpPr>
            <a:spLocks noGrp="1"/>
          </p:cNvSpPr>
          <p:nvPr>
            <p:ph type="sldNum" idx="11"/>
          </p:nvPr>
        </p:nvSpPr>
        <p:spPr/>
        <p:txBody>
          <a:bodyPr/>
          <a:lstStyle/>
          <a:p>
            <a:pPr>
              <a:defRPr/>
            </a:pPr>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 y="396876"/>
            <a:ext cx="6169025" cy="668487"/>
          </a:xfrm>
        </p:spPr>
        <p:txBody>
          <a:bodyPr/>
          <a:lstStyle/>
          <a:p>
            <a:r>
              <a:rPr lang="en-GB" sz="2000" dirty="0" smtClean="0"/>
              <a:t>DIY Secondary Glazing</a:t>
            </a:r>
            <a:endParaRPr lang="en-GB" sz="2000" dirty="0"/>
          </a:p>
        </p:txBody>
      </p:sp>
      <p:sp>
        <p:nvSpPr>
          <p:cNvPr id="4" name="Content Placeholder 3"/>
          <p:cNvSpPr>
            <a:spLocks noGrp="1"/>
          </p:cNvSpPr>
          <p:nvPr>
            <p:ph idx="1"/>
          </p:nvPr>
        </p:nvSpPr>
        <p:spPr>
          <a:xfrm>
            <a:off x="404666" y="993354"/>
            <a:ext cx="6169025" cy="7848872"/>
          </a:xfrm>
        </p:spPr>
        <p:txBody>
          <a:bodyPr/>
          <a:lstStyle/>
          <a:p>
            <a:r>
              <a:rPr lang="en-GB" sz="1200" b="1" dirty="0"/>
              <a:t>Why DIY secondary glazing for sash windows</a:t>
            </a:r>
            <a:r>
              <a:rPr lang="en-GB" sz="1200" b="1" dirty="0" smtClean="0"/>
              <a:t>?</a:t>
            </a:r>
            <a:endParaRPr lang="en-GB" sz="1200" b="1" dirty="0"/>
          </a:p>
          <a:p>
            <a:pPr marL="285750" indent="-285750">
              <a:buFont typeface="Arial" pitchFamily="34" charset="0"/>
              <a:buChar char="•"/>
            </a:pPr>
            <a:r>
              <a:rPr lang="en-GB" sz="1200" dirty="0"/>
              <a:t>Secondary glazing will reduce draughts and make you warmer, can significantly reduce heating costs and help minimise noise.</a:t>
            </a:r>
          </a:p>
          <a:p>
            <a:pPr marL="285750" indent="-285750">
              <a:buFont typeface="Arial" pitchFamily="34" charset="0"/>
              <a:buChar char="•"/>
            </a:pPr>
            <a:r>
              <a:rPr lang="en-GB" sz="1200" dirty="0"/>
              <a:t>With old sash windows, more heat is typically lost from the draughts around sash windows, than across the glazing itself</a:t>
            </a:r>
            <a:r>
              <a:rPr lang="en-GB" sz="1200" baseline="30000" dirty="0"/>
              <a:t>1</a:t>
            </a:r>
            <a:r>
              <a:rPr lang="en-GB" sz="1200" dirty="0"/>
              <a:t>, so like double glazing, well-fitted secondary glazing can almost eliminate draughts, but at a fraction of the cost.</a:t>
            </a:r>
          </a:p>
          <a:p>
            <a:pPr marL="285750" indent="-285750">
              <a:buFont typeface="Arial" pitchFamily="34" charset="0"/>
              <a:buChar char="•"/>
            </a:pPr>
            <a:r>
              <a:rPr lang="en-GB" sz="1200" dirty="0"/>
              <a:t>It can be done very discreetly without any damage to the original window.</a:t>
            </a:r>
          </a:p>
          <a:p>
            <a:pPr marL="285750" indent="-285750">
              <a:buFont typeface="Arial" pitchFamily="34" charset="0"/>
              <a:buChar char="•"/>
            </a:pPr>
            <a:r>
              <a:rPr lang="en-GB" sz="1200" dirty="0"/>
              <a:t>With high quality acrylic or polycarbonate there are no scratches or </a:t>
            </a:r>
            <a:r>
              <a:rPr lang="en-GB" sz="1200" dirty="0" smtClean="0"/>
              <a:t>marks.</a:t>
            </a:r>
            <a:endParaRPr lang="en-GB" sz="1200" dirty="0"/>
          </a:p>
          <a:p>
            <a:pPr marL="171450" indent="-171450">
              <a:buFont typeface="Arial" pitchFamily="34" charset="0"/>
              <a:buChar char="•"/>
            </a:pPr>
            <a:r>
              <a:rPr lang="en-GB" sz="1200" dirty="0" smtClean="0"/>
              <a:t>Planning </a:t>
            </a:r>
            <a:r>
              <a:rPr lang="en-GB" sz="1200" dirty="0"/>
              <a:t>permission is not </a:t>
            </a:r>
            <a:r>
              <a:rPr lang="en-GB" sz="1200" dirty="0" smtClean="0"/>
              <a:t> usually required </a:t>
            </a:r>
            <a:r>
              <a:rPr lang="en-GB" sz="1200" dirty="0"/>
              <a:t>for the installation of the </a:t>
            </a:r>
            <a:r>
              <a:rPr lang="en-GB" sz="1200" dirty="0" smtClean="0"/>
              <a:t> secondary glazing </a:t>
            </a:r>
            <a:r>
              <a:rPr lang="en-GB" sz="1200" dirty="0"/>
              <a:t>described  in this </a:t>
            </a:r>
            <a:r>
              <a:rPr lang="en-GB" sz="1200" dirty="0" smtClean="0"/>
              <a:t>leaflet</a:t>
            </a:r>
            <a:r>
              <a:rPr lang="en-GB" sz="1200" dirty="0" smtClean="0">
                <a:solidFill>
                  <a:schemeClr val="bg1"/>
                </a:solidFill>
              </a:rPr>
              <a:t> </a:t>
            </a:r>
            <a:r>
              <a:rPr lang="en-GB" sz="1200" dirty="0"/>
              <a:t>including to those homes within </a:t>
            </a:r>
            <a:r>
              <a:rPr lang="en-GB" sz="1200" dirty="0" smtClean="0"/>
              <a:t>Conservation Areas. </a:t>
            </a:r>
            <a:r>
              <a:rPr lang="en-GB" sz="1200" dirty="0"/>
              <a:t>For listed buildings </a:t>
            </a:r>
            <a:r>
              <a:rPr lang="en-GB" sz="1200" dirty="0" smtClean="0"/>
              <a:t>and it  is </a:t>
            </a:r>
            <a:r>
              <a:rPr lang="en-GB" sz="1200" dirty="0"/>
              <a:t>important to consult your </a:t>
            </a:r>
            <a:r>
              <a:rPr lang="en-GB" sz="1200" dirty="0" smtClean="0"/>
              <a:t>local planning    authority’s </a:t>
            </a:r>
            <a:r>
              <a:rPr lang="en-GB" sz="1200" dirty="0"/>
              <a:t>Conservation Officer for advice </a:t>
            </a:r>
            <a:r>
              <a:rPr lang="en-GB" sz="1200" dirty="0" smtClean="0"/>
              <a:t>before </a:t>
            </a:r>
            <a:r>
              <a:rPr lang="en-GB" sz="1200" dirty="0"/>
              <a:t>installing  secondary glazing. Listed Building Consent may be required in some  </a:t>
            </a:r>
            <a:r>
              <a:rPr lang="en-GB" sz="1200" dirty="0" smtClean="0"/>
              <a:t>cases</a:t>
            </a:r>
            <a:r>
              <a:rPr lang="en-GB" sz="1200" dirty="0"/>
              <a:t>. </a:t>
            </a:r>
            <a:endParaRPr lang="en-GB" sz="1200" dirty="0" smtClean="0"/>
          </a:p>
          <a:p>
            <a:pPr marL="171450" indent="-171450">
              <a:buFont typeface="Arial" pitchFamily="34" charset="0"/>
              <a:buChar char="•"/>
            </a:pPr>
            <a:endParaRPr lang="en-GB" sz="1200" dirty="0" smtClean="0"/>
          </a:p>
          <a:p>
            <a:r>
              <a:rPr lang="en-GB" sz="1200" b="1" dirty="0" smtClean="0"/>
              <a:t>Heat loss</a:t>
            </a:r>
            <a:endParaRPr lang="en-GB" sz="1200" b="1" dirty="0"/>
          </a:p>
          <a:p>
            <a:r>
              <a:rPr lang="en-GB" sz="1200" dirty="0" smtClean="0"/>
              <a:t>In the  </a:t>
            </a:r>
            <a:r>
              <a:rPr lang="en-GB" sz="1200" dirty="0"/>
              <a:t>MASHFFF </a:t>
            </a:r>
            <a:r>
              <a:rPr lang="en-GB" sz="1200" dirty="0" smtClean="0"/>
              <a:t>project in Ashburton was 10 homes had an air pressure test. </a:t>
            </a:r>
            <a:r>
              <a:rPr lang="en-GB" sz="1200" dirty="0"/>
              <a:t>By sucking air out of the house with a powerful fan </a:t>
            </a:r>
            <a:r>
              <a:rPr lang="en-GB" sz="1200" dirty="0" smtClean="0"/>
              <a:t>it is possible to measure </a:t>
            </a:r>
            <a:r>
              <a:rPr lang="en-GB" sz="1200" dirty="0"/>
              <a:t>the leakiness and precisely locate the draughts.</a:t>
            </a:r>
          </a:p>
          <a:p>
            <a:r>
              <a:rPr lang="en-GB" sz="1200" dirty="0" smtClean="0"/>
              <a:t>For </a:t>
            </a:r>
            <a:r>
              <a:rPr lang="en-GB" sz="1200" dirty="0"/>
              <a:t>all of the five older properties that were audited, it was found that around a third of heat is lost through draughts. In comparison a typical UK home only loses around 15% through draughts</a:t>
            </a:r>
            <a:r>
              <a:rPr lang="en-GB" sz="1200" baseline="30000" dirty="0"/>
              <a:t>2</a:t>
            </a:r>
            <a:r>
              <a:rPr lang="en-GB" sz="1200" dirty="0" smtClean="0"/>
              <a:t>.</a:t>
            </a:r>
          </a:p>
          <a:p>
            <a:endParaRPr lang="en-GB" sz="1200" dirty="0" smtClean="0"/>
          </a:p>
          <a:p>
            <a:r>
              <a:rPr lang="en-GB" sz="1200" b="1" dirty="0"/>
              <a:t>A local </a:t>
            </a:r>
            <a:r>
              <a:rPr lang="en-GB" sz="1200" b="1" dirty="0" smtClean="0"/>
              <a:t>solution</a:t>
            </a:r>
          </a:p>
          <a:p>
            <a:r>
              <a:rPr lang="en-GB" sz="1200" b="1" dirty="0"/>
              <a:t/>
            </a:r>
            <a:br>
              <a:rPr lang="en-GB" sz="1200" b="1" dirty="0"/>
            </a:br>
            <a:r>
              <a:rPr lang="en-GB" sz="1200" dirty="0" smtClean="0"/>
              <a:t>One </a:t>
            </a:r>
            <a:r>
              <a:rPr lang="en-GB" sz="1200" dirty="0"/>
              <a:t>household </a:t>
            </a:r>
            <a:r>
              <a:rPr lang="en-GB" sz="1200" dirty="0" smtClean="0"/>
              <a:t>in </a:t>
            </a:r>
            <a:r>
              <a:rPr lang="en-GB" sz="1200" dirty="0"/>
              <a:t>the Ashburton project had developed </a:t>
            </a:r>
            <a:r>
              <a:rPr lang="en-GB" sz="1200" dirty="0" smtClean="0"/>
              <a:t>their own </a:t>
            </a:r>
            <a:r>
              <a:rPr lang="en-GB" sz="1200" dirty="0"/>
              <a:t>simple yet highly effective DIY glazing for approximately £60 per window (you’ll have to pay many times this for professionally installed secondary units) </a:t>
            </a:r>
            <a:r>
              <a:rPr lang="en-GB" sz="1200" dirty="0" smtClean="0"/>
              <a:t>and this is method </a:t>
            </a:r>
            <a:r>
              <a:rPr lang="en-GB" sz="1200" dirty="0"/>
              <a:t>that is shown here. When the home was pressure tested there was no discernible draught and what’s more you could barely tell that the secondary glazing was there, as it was so discreet. Installing the glazing requires relatively basic  DIY skills.</a:t>
            </a:r>
          </a:p>
          <a:p>
            <a:pPr marL="171450" indent="-171450">
              <a:buFont typeface="Arial" pitchFamily="34" charset="0"/>
              <a:buChar char="•"/>
            </a:pPr>
            <a:endParaRPr lang="en-GB" sz="1400" dirty="0"/>
          </a:p>
        </p:txBody>
      </p:sp>
      <p:sp>
        <p:nvSpPr>
          <p:cNvPr id="5" name="Slide Number Placeholder 4"/>
          <p:cNvSpPr>
            <a:spLocks noGrp="1"/>
          </p:cNvSpPr>
          <p:nvPr>
            <p:ph type="sldNum" idx="11"/>
          </p:nvPr>
        </p:nvSpPr>
        <p:spPr/>
        <p:txBody>
          <a:bodyPr/>
          <a:lstStyle/>
          <a:p>
            <a:pPr>
              <a:defRPr/>
            </a:pPr>
            <a:fld id="{7D40ABEC-DE11-42CC-8385-5BD16AFEAEEA}" type="slidenum">
              <a:rPr lang="en-GB" smtClean="0"/>
              <a:pPr>
                <a:defRPr/>
              </a:pPr>
              <a:t>17</a:t>
            </a:fld>
            <a:endParaRPr lang="en-GB"/>
          </a:p>
        </p:txBody>
      </p:sp>
    </p:spTree>
    <p:extLst>
      <p:ext uri="{BB962C8B-B14F-4D97-AF65-F5344CB8AC3E}">
        <p14:creationId xmlns:p14="http://schemas.microsoft.com/office/powerpoint/2010/main" val="300526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489" y="395636"/>
            <a:ext cx="3661568" cy="3908762"/>
          </a:xfrm>
          <a:prstGeom prst="rect">
            <a:avLst/>
          </a:prstGeom>
          <a:noFill/>
        </p:spPr>
        <p:txBody>
          <a:bodyPr wrap="square" rtlCol="0">
            <a:spAutoFit/>
          </a:bodyPr>
          <a:lstStyle/>
          <a:p>
            <a:r>
              <a:rPr lang="en-GB" sz="1400" b="1" dirty="0" smtClean="0">
                <a:solidFill>
                  <a:schemeClr val="tx1"/>
                </a:solidFill>
              </a:rPr>
              <a:t>Tools </a:t>
            </a:r>
            <a:r>
              <a:rPr lang="en-GB" sz="1400" b="1" dirty="0">
                <a:solidFill>
                  <a:schemeClr val="tx1"/>
                </a:solidFill>
              </a:rPr>
              <a:t>and </a:t>
            </a:r>
            <a:r>
              <a:rPr lang="en-GB" sz="1400" b="1" dirty="0" smtClean="0">
                <a:solidFill>
                  <a:schemeClr val="tx1"/>
                </a:solidFill>
              </a:rPr>
              <a:t>materials needed:</a:t>
            </a:r>
            <a:endParaRPr lang="en-GB" sz="1400" b="1" dirty="0">
              <a:solidFill>
                <a:schemeClr val="tx1"/>
              </a:solidFill>
            </a:endParaRPr>
          </a:p>
          <a:p>
            <a:pPr marL="171450" lvl="0" indent="-171450">
              <a:buFont typeface="Arial" pitchFamily="34" charset="0"/>
              <a:buChar char="•"/>
            </a:pPr>
            <a:r>
              <a:rPr lang="en-GB" sz="1200" dirty="0">
                <a:solidFill>
                  <a:schemeClr val="tx1"/>
                </a:solidFill>
              </a:rPr>
              <a:t>D</a:t>
            </a:r>
            <a:r>
              <a:rPr lang="en-GB" sz="1200" dirty="0" smtClean="0">
                <a:solidFill>
                  <a:schemeClr val="tx1"/>
                </a:solidFill>
              </a:rPr>
              <a:t>rill</a:t>
            </a:r>
            <a:endParaRPr lang="en-GB" sz="1200" dirty="0">
              <a:solidFill>
                <a:schemeClr val="tx1"/>
              </a:solidFill>
            </a:endParaRPr>
          </a:p>
          <a:p>
            <a:pPr marL="171450" lvl="0" indent="-171450">
              <a:buFont typeface="Arial" pitchFamily="34" charset="0"/>
              <a:buChar char="•"/>
            </a:pPr>
            <a:r>
              <a:rPr lang="en-GB" sz="1200" dirty="0">
                <a:solidFill>
                  <a:schemeClr val="tx1"/>
                </a:solidFill>
              </a:rPr>
              <a:t>3mm </a:t>
            </a:r>
            <a:r>
              <a:rPr lang="en-GB" sz="1200" dirty="0" smtClean="0">
                <a:solidFill>
                  <a:schemeClr val="tx1"/>
                </a:solidFill>
              </a:rPr>
              <a:t>drill bit (preferably a bit blunt to </a:t>
            </a:r>
            <a:br>
              <a:rPr lang="en-GB" sz="1200" dirty="0" smtClean="0">
                <a:solidFill>
                  <a:schemeClr val="tx1"/>
                </a:solidFill>
              </a:rPr>
            </a:br>
            <a:r>
              <a:rPr lang="en-GB" sz="1200" dirty="0" smtClean="0">
                <a:solidFill>
                  <a:schemeClr val="tx1"/>
                </a:solidFill>
              </a:rPr>
              <a:t>minimise cracking)</a:t>
            </a:r>
            <a:endParaRPr lang="en-GB" sz="1200" dirty="0">
              <a:solidFill>
                <a:schemeClr val="tx1"/>
              </a:solidFill>
            </a:endParaRPr>
          </a:p>
          <a:p>
            <a:pPr marL="171450" lvl="0" indent="-171450">
              <a:buFont typeface="Arial" pitchFamily="34" charset="0"/>
              <a:buChar char="•"/>
            </a:pPr>
            <a:r>
              <a:rPr lang="en-GB" sz="1200" dirty="0" err="1" smtClean="0">
                <a:solidFill>
                  <a:schemeClr val="tx1"/>
                </a:solidFill>
              </a:rPr>
              <a:t>Posi</a:t>
            </a:r>
            <a:r>
              <a:rPr lang="en-GB" sz="1200" dirty="0" smtClean="0">
                <a:solidFill>
                  <a:schemeClr val="tx1"/>
                </a:solidFill>
              </a:rPr>
              <a:t>-drive </a:t>
            </a:r>
            <a:r>
              <a:rPr lang="en-GB" sz="1200" dirty="0">
                <a:solidFill>
                  <a:schemeClr val="tx1"/>
                </a:solidFill>
              </a:rPr>
              <a:t>screwdriver</a:t>
            </a:r>
          </a:p>
          <a:p>
            <a:pPr marL="171450" lvl="0" indent="-171450">
              <a:buFont typeface="Arial" pitchFamily="34" charset="0"/>
              <a:buChar char="•"/>
            </a:pPr>
            <a:r>
              <a:rPr lang="en-GB" sz="1200" dirty="0">
                <a:solidFill>
                  <a:schemeClr val="tx1"/>
                </a:solidFill>
              </a:rPr>
              <a:t>Scissors</a:t>
            </a:r>
          </a:p>
          <a:p>
            <a:pPr marL="171450" lvl="0" indent="-171450">
              <a:buFont typeface="Arial" pitchFamily="34" charset="0"/>
              <a:buChar char="•"/>
            </a:pPr>
            <a:r>
              <a:rPr lang="en-GB" sz="1200" dirty="0">
                <a:solidFill>
                  <a:schemeClr val="tx1"/>
                </a:solidFill>
              </a:rPr>
              <a:t>Tape</a:t>
            </a:r>
          </a:p>
          <a:p>
            <a:pPr marL="171450" lvl="0" indent="-171450">
              <a:buFont typeface="Arial" pitchFamily="34" charset="0"/>
              <a:buChar char="•"/>
            </a:pPr>
            <a:r>
              <a:rPr lang="en-GB" sz="1200" dirty="0" smtClean="0">
                <a:solidFill>
                  <a:schemeClr val="tx1"/>
                </a:solidFill>
              </a:rPr>
              <a:t>Permanent marker pen (to mark the film covering the plastic)</a:t>
            </a:r>
            <a:endParaRPr lang="en-GB" sz="1200" dirty="0">
              <a:solidFill>
                <a:schemeClr val="tx1"/>
              </a:solidFill>
            </a:endParaRPr>
          </a:p>
          <a:p>
            <a:pPr marL="171450" lvl="0" indent="-171450">
              <a:buFont typeface="Arial" pitchFamily="34" charset="0"/>
              <a:buChar char="•"/>
            </a:pPr>
            <a:r>
              <a:rPr lang="en-GB" sz="1200" dirty="0">
                <a:solidFill>
                  <a:schemeClr val="tx1"/>
                </a:solidFill>
              </a:rPr>
              <a:t>Acrylic or polycarbonate sheeting </a:t>
            </a:r>
            <a:r>
              <a:rPr lang="en-GB" sz="1200" dirty="0" smtClean="0">
                <a:solidFill>
                  <a:schemeClr val="tx1"/>
                </a:solidFill>
              </a:rPr>
              <a:t>(4, 5 </a:t>
            </a:r>
            <a:r>
              <a:rPr lang="en-GB" sz="1200" dirty="0">
                <a:solidFill>
                  <a:schemeClr val="tx1"/>
                </a:solidFill>
              </a:rPr>
              <a:t>or 6mm</a:t>
            </a:r>
            <a:r>
              <a:rPr lang="en-GB" sz="1200" dirty="0" smtClean="0">
                <a:solidFill>
                  <a:schemeClr val="tx1"/>
                </a:solidFill>
              </a:rPr>
              <a:t>) the bigger the window the thicker the plastic you’ll need</a:t>
            </a:r>
            <a:endParaRPr lang="en-GB" sz="1200" dirty="0">
              <a:solidFill>
                <a:schemeClr val="tx1"/>
              </a:solidFill>
            </a:endParaRPr>
          </a:p>
          <a:p>
            <a:pPr marL="171450" lvl="0" indent="-171450">
              <a:buFont typeface="Arial" pitchFamily="34" charset="0"/>
              <a:buChar char="•"/>
            </a:pPr>
            <a:r>
              <a:rPr lang="en-GB" sz="1200" dirty="0">
                <a:solidFill>
                  <a:schemeClr val="tx1"/>
                </a:solidFill>
              </a:rPr>
              <a:t>Screw cover caps 6-8mm plastic white</a:t>
            </a:r>
          </a:p>
          <a:p>
            <a:pPr marL="171450" lvl="0" indent="-171450">
              <a:buFont typeface="Arial" pitchFamily="34" charset="0"/>
              <a:buChar char="•"/>
            </a:pPr>
            <a:r>
              <a:rPr lang="en-GB" sz="1200" dirty="0" smtClean="0">
                <a:solidFill>
                  <a:schemeClr val="tx1"/>
                </a:solidFill>
              </a:rPr>
              <a:t>¾ inch or 19mm plasterboard screws  (less likely to split wood than normal screws) - enough for 30cm spacing around window edges</a:t>
            </a:r>
            <a:endParaRPr lang="en-GB" sz="1200" dirty="0">
              <a:solidFill>
                <a:schemeClr val="tx1"/>
              </a:solidFill>
            </a:endParaRPr>
          </a:p>
          <a:p>
            <a:pPr marL="171450" lvl="0" indent="-171450">
              <a:buFont typeface="Arial" pitchFamily="34" charset="0"/>
              <a:buChar char="•"/>
            </a:pPr>
            <a:r>
              <a:rPr lang="en-GB" sz="1200" dirty="0" smtClean="0">
                <a:solidFill>
                  <a:schemeClr val="tx1"/>
                </a:solidFill>
              </a:rPr>
              <a:t>P-section EPDM </a:t>
            </a:r>
            <a:r>
              <a:rPr lang="en-GB" sz="1200" dirty="0">
                <a:solidFill>
                  <a:schemeClr val="tx1"/>
                </a:solidFill>
              </a:rPr>
              <a:t>rubber </a:t>
            </a:r>
            <a:r>
              <a:rPr lang="en-GB" sz="1200" dirty="0" smtClean="0">
                <a:solidFill>
                  <a:schemeClr val="tx1"/>
                </a:solidFill>
              </a:rPr>
              <a:t>draught-proofing strip (not foam as it degrades) you will need enough to surround the edge of each window</a:t>
            </a:r>
            <a:endParaRPr lang="en-GB" sz="1200" dirty="0">
              <a:solidFill>
                <a:schemeClr val="tx1"/>
              </a:solidFill>
            </a:endParaRPr>
          </a:p>
          <a:p>
            <a:endParaRPr lang="en-GB" dirty="0">
              <a:solidFill>
                <a:schemeClr val="tx1"/>
              </a:solidFill>
            </a:endParaRPr>
          </a:p>
        </p:txBody>
      </p:sp>
      <p:sp>
        <p:nvSpPr>
          <p:cNvPr id="6" name="TextBox 5"/>
          <p:cNvSpPr txBox="1"/>
          <p:nvPr/>
        </p:nvSpPr>
        <p:spPr>
          <a:xfrm>
            <a:off x="548680" y="4407647"/>
            <a:ext cx="5616624" cy="4555093"/>
          </a:xfrm>
          <a:prstGeom prst="rect">
            <a:avLst/>
          </a:prstGeom>
          <a:noFill/>
        </p:spPr>
        <p:txBody>
          <a:bodyPr wrap="square" rtlCol="0">
            <a:spAutoFit/>
          </a:bodyPr>
          <a:lstStyle/>
          <a:p>
            <a:pPr lvl="0"/>
            <a:r>
              <a:rPr lang="en-GB" sz="1400" b="1" dirty="0" smtClean="0">
                <a:solidFill>
                  <a:schemeClr val="tx1"/>
                </a:solidFill>
              </a:rPr>
              <a:t>Preparing and installing your glazing</a:t>
            </a:r>
          </a:p>
          <a:p>
            <a:pPr lvl="0"/>
            <a:r>
              <a:rPr lang="en-GB" sz="1200" b="1" dirty="0" smtClean="0">
                <a:solidFill>
                  <a:schemeClr val="tx1"/>
                </a:solidFill>
              </a:rPr>
              <a:t>Step 1</a:t>
            </a:r>
          </a:p>
          <a:p>
            <a:pPr lvl="0"/>
            <a:r>
              <a:rPr lang="en-GB" sz="1200" dirty="0" smtClean="0">
                <a:solidFill>
                  <a:schemeClr val="tx1"/>
                </a:solidFill>
              </a:rPr>
              <a:t>Measure </a:t>
            </a:r>
            <a:r>
              <a:rPr lang="en-GB" sz="1200" dirty="0">
                <a:solidFill>
                  <a:schemeClr val="tx1"/>
                </a:solidFill>
              </a:rPr>
              <a:t>all window dimensions, along top, bottom, left and right</a:t>
            </a:r>
            <a:r>
              <a:rPr lang="en-GB" sz="1200" dirty="0" smtClean="0">
                <a:solidFill>
                  <a:schemeClr val="tx1"/>
                </a:solidFill>
              </a:rPr>
              <a:t>. The secondary glazing will screw onto the beading as shown in the picture above, which is relatively easy to replace and avoids drilling into the original sash box. </a:t>
            </a:r>
            <a:r>
              <a:rPr lang="en-GB" sz="1200" dirty="0">
                <a:solidFill>
                  <a:schemeClr val="tx1"/>
                </a:solidFill>
              </a:rPr>
              <a:t>Check the window has right </a:t>
            </a:r>
            <a:r>
              <a:rPr lang="en-GB" sz="1200" dirty="0" smtClean="0">
                <a:solidFill>
                  <a:schemeClr val="tx1"/>
                </a:solidFill>
              </a:rPr>
              <a:t>angle </a:t>
            </a:r>
            <a:r>
              <a:rPr lang="en-GB" sz="1200" dirty="0">
                <a:solidFill>
                  <a:schemeClr val="tx1"/>
                </a:solidFill>
              </a:rPr>
              <a:t>corners by measuring the diagonals to check they are the same (many older windows are a bit wonky</a:t>
            </a:r>
            <a:r>
              <a:rPr lang="en-GB" sz="1200" dirty="0" smtClean="0">
                <a:solidFill>
                  <a:schemeClr val="tx1"/>
                </a:solidFill>
              </a:rPr>
              <a:t>)! Creating a paper template is strongly recommended before paying for the plastic to be cut. You want the edges of the window to fit over to the outside edge of the wooden beading – and you will screw the plastic sheet into the beading. </a:t>
            </a:r>
          </a:p>
          <a:p>
            <a:pPr lvl="0"/>
            <a:endParaRPr lang="en-GB" sz="1200" b="1" dirty="0" smtClean="0">
              <a:solidFill>
                <a:schemeClr val="tx1"/>
              </a:solidFill>
            </a:endParaRPr>
          </a:p>
          <a:p>
            <a:pPr lvl="0"/>
            <a:r>
              <a:rPr lang="en-GB" sz="1200" b="1" dirty="0" smtClean="0">
                <a:solidFill>
                  <a:schemeClr val="tx1"/>
                </a:solidFill>
              </a:rPr>
              <a:t>Please note that Listed Building Consent may be required if the bead is to be replaced or substantially altered. Consult your local planning authority’s Conservation Officer for advice prior to any work. </a:t>
            </a:r>
          </a:p>
          <a:p>
            <a:pPr lvl="0"/>
            <a:endParaRPr lang="en-GB" sz="1200" u="sng" dirty="0">
              <a:solidFill>
                <a:schemeClr val="tx1"/>
              </a:solidFill>
            </a:endParaRPr>
          </a:p>
          <a:p>
            <a:pPr lvl="0"/>
            <a:r>
              <a:rPr lang="en-GB" sz="1200" b="1" dirty="0" smtClean="0">
                <a:solidFill>
                  <a:schemeClr val="tx1"/>
                </a:solidFill>
              </a:rPr>
              <a:t>Step 2</a:t>
            </a:r>
          </a:p>
          <a:p>
            <a:pPr lvl="0"/>
            <a:r>
              <a:rPr lang="en-GB" sz="1200" dirty="0" smtClean="0">
                <a:solidFill>
                  <a:schemeClr val="tx1"/>
                </a:solidFill>
              </a:rPr>
              <a:t>Decide </a:t>
            </a:r>
            <a:r>
              <a:rPr lang="en-GB" sz="1200" dirty="0">
                <a:solidFill>
                  <a:schemeClr val="tx1"/>
                </a:solidFill>
              </a:rPr>
              <a:t>whether you want Acrylic (considerably cheaper and not quite so light) or Polycarbonate (</a:t>
            </a:r>
            <a:r>
              <a:rPr lang="en-GB" sz="1200" dirty="0" smtClean="0">
                <a:solidFill>
                  <a:schemeClr val="tx1"/>
                </a:solidFill>
              </a:rPr>
              <a:t>stronger and clearer </a:t>
            </a:r>
            <a:r>
              <a:rPr lang="en-GB" sz="1200" dirty="0">
                <a:solidFill>
                  <a:schemeClr val="tx1"/>
                </a:solidFill>
              </a:rPr>
              <a:t>but more expensive). Both have similar thermal properties.</a:t>
            </a:r>
          </a:p>
          <a:p>
            <a:pPr lvl="0"/>
            <a:endParaRPr lang="en-GB" sz="1200" dirty="0" smtClean="0">
              <a:solidFill>
                <a:schemeClr val="tx1"/>
              </a:solidFill>
            </a:endParaRPr>
          </a:p>
          <a:p>
            <a:pPr lvl="0"/>
            <a:r>
              <a:rPr lang="en-GB" sz="1200" dirty="0" smtClean="0">
                <a:solidFill>
                  <a:schemeClr val="tx1"/>
                </a:solidFill>
              </a:rPr>
              <a:t>Find </a:t>
            </a:r>
            <a:r>
              <a:rPr lang="en-GB" sz="1200" dirty="0">
                <a:solidFill>
                  <a:schemeClr val="tx1"/>
                </a:solidFill>
              </a:rPr>
              <a:t>someone to provide your plastic (our example house used </a:t>
            </a:r>
            <a:r>
              <a:rPr lang="en-GB" sz="1200" b="1" dirty="0">
                <a:solidFill>
                  <a:schemeClr val="tx1"/>
                </a:solidFill>
              </a:rPr>
              <a:t>Abbey Plastics in Newton Abbot </a:t>
            </a:r>
            <a:r>
              <a:rPr lang="en-GB" sz="1200" dirty="0">
                <a:solidFill>
                  <a:schemeClr val="tx1"/>
                </a:solidFill>
              </a:rPr>
              <a:t>– competitive prices and </a:t>
            </a:r>
            <a:r>
              <a:rPr lang="en-GB" sz="1200" dirty="0" smtClean="0">
                <a:solidFill>
                  <a:schemeClr val="tx1"/>
                </a:solidFill>
              </a:rPr>
              <a:t>good </a:t>
            </a:r>
            <a:r>
              <a:rPr lang="en-GB" sz="1200" dirty="0">
                <a:solidFill>
                  <a:schemeClr val="tx1"/>
                </a:solidFill>
              </a:rPr>
              <a:t>quality plastic with no scratches. They can cut it exactly to size, even if </a:t>
            </a:r>
            <a:r>
              <a:rPr lang="en-GB" sz="1200" dirty="0" smtClean="0">
                <a:solidFill>
                  <a:schemeClr val="tx1"/>
                </a:solidFill>
              </a:rPr>
              <a:t>you don’t have </a:t>
            </a:r>
            <a:r>
              <a:rPr lang="en-GB" sz="1200" dirty="0">
                <a:solidFill>
                  <a:schemeClr val="tx1"/>
                </a:solidFill>
              </a:rPr>
              <a:t>right angles. You may want to search around for other providers</a:t>
            </a:r>
            <a:r>
              <a:rPr lang="en-GB" sz="1200" dirty="0" smtClean="0">
                <a:solidFill>
                  <a:schemeClr val="tx1"/>
                </a:solidFill>
              </a:rPr>
              <a:t>).</a:t>
            </a:r>
          </a:p>
        </p:txBody>
      </p:sp>
      <p:grpSp>
        <p:nvGrpSpPr>
          <p:cNvPr id="13" name="Group 12"/>
          <p:cNvGrpSpPr/>
          <p:nvPr/>
        </p:nvGrpSpPr>
        <p:grpSpPr>
          <a:xfrm>
            <a:off x="4293076" y="740650"/>
            <a:ext cx="2749727" cy="2704733"/>
            <a:chOff x="3925250" y="617054"/>
            <a:chExt cx="2749727" cy="2496276"/>
          </a:xfrm>
        </p:grpSpPr>
        <p:pic>
          <p:nvPicPr>
            <p:cNvPr id="1026" name="Picture 2" descr="D:\Photos\201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250" y="617054"/>
              <a:ext cx="1872207" cy="249627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4917017" y="2746998"/>
              <a:ext cx="856287" cy="190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164782" y="1534969"/>
              <a:ext cx="640265" cy="1248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6257" y="2699792"/>
              <a:ext cx="908720" cy="255650"/>
            </a:xfrm>
            <a:prstGeom prst="rect">
              <a:avLst/>
            </a:prstGeom>
            <a:noFill/>
          </p:spPr>
          <p:txBody>
            <a:bodyPr wrap="square" rtlCol="0">
              <a:spAutoFit/>
            </a:bodyPr>
            <a:lstStyle/>
            <a:p>
              <a:r>
                <a:rPr lang="en-GB" sz="1200" dirty="0" smtClean="0">
                  <a:solidFill>
                    <a:srgbClr val="FF0000"/>
                  </a:solidFill>
                </a:rPr>
                <a:t>beading</a:t>
              </a:r>
              <a:endParaRPr lang="en-GB" sz="1200" dirty="0">
                <a:solidFill>
                  <a:srgbClr val="FF0000"/>
                </a:solidFill>
              </a:endParaRPr>
            </a:p>
          </p:txBody>
        </p:sp>
      </p:gr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18</a:t>
            </a:fld>
            <a:endParaRPr lang="en-GB"/>
          </a:p>
        </p:txBody>
      </p:sp>
    </p:spTree>
    <p:extLst>
      <p:ext uri="{BB962C8B-B14F-4D97-AF65-F5344CB8AC3E}">
        <p14:creationId xmlns:p14="http://schemas.microsoft.com/office/powerpoint/2010/main" val="222502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p:cNvSpPr txBox="1"/>
          <p:nvPr/>
        </p:nvSpPr>
        <p:spPr>
          <a:xfrm>
            <a:off x="620688" y="3471393"/>
            <a:ext cx="2865208" cy="3877985"/>
          </a:xfrm>
          <a:prstGeom prst="rect">
            <a:avLst/>
          </a:prstGeom>
          <a:noFill/>
        </p:spPr>
        <p:txBody>
          <a:bodyPr wrap="square" rtlCol="0">
            <a:spAutoFit/>
          </a:bodyPr>
          <a:lstStyle/>
          <a:p>
            <a:pPr defTabSz="914400" fontAlgn="auto">
              <a:spcBef>
                <a:spcPts val="0"/>
              </a:spcBef>
              <a:spcAft>
                <a:spcPts val="0"/>
              </a:spcAft>
            </a:pPr>
            <a:r>
              <a:rPr lang="en-GB" sz="1200" b="1" dirty="0">
                <a:solidFill>
                  <a:prstClr val="black"/>
                </a:solidFill>
                <a:latin typeface="Calibri"/>
              </a:rPr>
              <a:t>Step 5 </a:t>
            </a:r>
          </a:p>
          <a:p>
            <a:pPr defTabSz="914400" fontAlgn="auto">
              <a:spcBef>
                <a:spcPts val="0"/>
              </a:spcBef>
              <a:spcAft>
                <a:spcPts val="0"/>
              </a:spcAft>
            </a:pPr>
            <a:r>
              <a:rPr lang="en-GB" sz="1200" dirty="0">
                <a:solidFill>
                  <a:prstClr val="black"/>
                </a:solidFill>
                <a:latin typeface="Calibri"/>
              </a:rPr>
              <a:t>Measure out the </a:t>
            </a:r>
            <a:r>
              <a:rPr lang="en-GB" sz="1200" dirty="0" smtClean="0">
                <a:solidFill>
                  <a:prstClr val="black"/>
                </a:solidFill>
                <a:latin typeface="Calibri"/>
              </a:rPr>
              <a:t>hole’s </a:t>
            </a:r>
            <a:r>
              <a:rPr lang="en-GB" sz="1200" dirty="0">
                <a:solidFill>
                  <a:prstClr val="black"/>
                </a:solidFill>
                <a:latin typeface="Calibri"/>
              </a:rPr>
              <a:t>centres and mark each with a cross. These should be around 100mm from the corners to prevent the corner breaking off. The holes should be half the width of the beading in from the edge. E.g. if the beading is 3cm wide, make the holes </a:t>
            </a:r>
            <a:r>
              <a:rPr lang="en-GB" sz="1200" dirty="0" smtClean="0">
                <a:solidFill>
                  <a:prstClr val="black"/>
                </a:solidFill>
                <a:latin typeface="Calibri"/>
              </a:rPr>
              <a:t>1.5cm from the edge. Measure </a:t>
            </a:r>
            <a:r>
              <a:rPr lang="en-GB" sz="1200" dirty="0">
                <a:solidFill>
                  <a:prstClr val="black"/>
                </a:solidFill>
                <a:latin typeface="Calibri"/>
              </a:rPr>
              <a:t>out holes spaced around the edge of the </a:t>
            </a:r>
            <a:r>
              <a:rPr lang="en-GB" sz="1200" dirty="0" smtClean="0">
                <a:solidFill>
                  <a:prstClr val="black"/>
                </a:solidFill>
                <a:latin typeface="Calibri"/>
              </a:rPr>
              <a:t>plastic, choose a spacing to suit, up to </a:t>
            </a:r>
            <a:r>
              <a:rPr lang="en-GB" sz="1200" dirty="0">
                <a:solidFill>
                  <a:prstClr val="black"/>
                </a:solidFill>
                <a:latin typeface="Calibri"/>
              </a:rPr>
              <a:t>300mm between holes. When all are marked, drill them with a scrap </a:t>
            </a:r>
            <a:r>
              <a:rPr lang="en-GB" sz="1200" dirty="0" smtClean="0">
                <a:solidFill>
                  <a:prstClr val="black"/>
                </a:solidFill>
                <a:latin typeface="Calibri"/>
              </a:rPr>
              <a:t>of wood behind, using </a:t>
            </a:r>
            <a:r>
              <a:rPr lang="en-GB" sz="1200" dirty="0">
                <a:solidFill>
                  <a:prstClr val="black"/>
                </a:solidFill>
                <a:latin typeface="Calibri"/>
              </a:rPr>
              <a:t>the 3mm drill bit</a:t>
            </a:r>
            <a:r>
              <a:rPr lang="en-GB" sz="1200" dirty="0" smtClean="0">
                <a:solidFill>
                  <a:prstClr val="black"/>
                </a:solidFill>
                <a:latin typeface="Calibri"/>
              </a:rPr>
              <a:t>. It is worth drilling the holes for the top into the beading first and then attaching the screws. The remaining screws can then be drilled directly into the beading with the glazing in place.</a:t>
            </a:r>
            <a:endParaRPr lang="en-GB" sz="1200" dirty="0">
              <a:solidFill>
                <a:prstClr val="black"/>
              </a:solidFill>
              <a:latin typeface="Calibri"/>
            </a:endParaRP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grpSp>
        <p:nvGrpSpPr>
          <p:cNvPr id="137" name="Group 136"/>
          <p:cNvGrpSpPr/>
          <p:nvPr/>
        </p:nvGrpSpPr>
        <p:grpSpPr>
          <a:xfrm>
            <a:off x="3284987" y="3159307"/>
            <a:ext cx="3312367" cy="3979080"/>
            <a:chOff x="3284984" y="2915816"/>
            <a:chExt cx="3312367" cy="3672408"/>
          </a:xfrm>
        </p:grpSpPr>
        <p:grpSp>
          <p:nvGrpSpPr>
            <p:cNvPr id="191" name="Group 190"/>
            <p:cNvGrpSpPr/>
            <p:nvPr/>
          </p:nvGrpSpPr>
          <p:grpSpPr>
            <a:xfrm>
              <a:off x="3812338" y="3425269"/>
              <a:ext cx="2785013" cy="3162955"/>
              <a:chOff x="2370634" y="4932040"/>
              <a:chExt cx="3355838" cy="3888432"/>
            </a:xfrm>
          </p:grpSpPr>
          <p:sp>
            <p:nvSpPr>
              <p:cNvPr id="128" name="Rectangle 127"/>
              <p:cNvSpPr/>
              <p:nvPr/>
            </p:nvSpPr>
            <p:spPr>
              <a:xfrm>
                <a:off x="2370634" y="4932040"/>
                <a:ext cx="3355838" cy="388843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grpSp>
            <p:nvGrpSpPr>
              <p:cNvPr id="146" name="Group 145"/>
              <p:cNvGrpSpPr/>
              <p:nvPr/>
            </p:nvGrpSpPr>
            <p:grpSpPr>
              <a:xfrm>
                <a:off x="2677108" y="4971752"/>
                <a:ext cx="63624" cy="72008"/>
                <a:chOff x="2677108" y="5004048"/>
                <a:chExt cx="63624" cy="72008"/>
              </a:xfrm>
            </p:grpSpPr>
            <p:cxnSp>
              <p:nvCxnSpPr>
                <p:cNvPr id="130" name="Straight Connector 12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2429272" y="5156448"/>
                <a:ext cx="63624" cy="72008"/>
                <a:chOff x="2677108" y="5004048"/>
                <a:chExt cx="63624" cy="72008"/>
              </a:xfrm>
            </p:grpSpPr>
            <p:cxnSp>
              <p:nvCxnSpPr>
                <p:cNvPr id="148" name="Straight Connector 14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3941459" y="4997648"/>
                <a:ext cx="63624" cy="72008"/>
                <a:chOff x="2677108" y="5004048"/>
                <a:chExt cx="63624" cy="72008"/>
              </a:xfrm>
            </p:grpSpPr>
            <p:cxnSp>
              <p:nvCxnSpPr>
                <p:cNvPr id="152" name="Straight Connector 151"/>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5469536" y="4997648"/>
                <a:ext cx="63624" cy="72008"/>
                <a:chOff x="2677108" y="5004048"/>
                <a:chExt cx="63624" cy="72008"/>
              </a:xfrm>
            </p:grpSpPr>
            <p:cxnSp>
              <p:nvCxnSpPr>
                <p:cNvPr id="156" name="Straight Connector 155"/>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2421707" y="6251054"/>
                <a:ext cx="63624" cy="72008"/>
                <a:chOff x="2677108" y="5004048"/>
                <a:chExt cx="63624" cy="72008"/>
              </a:xfrm>
            </p:grpSpPr>
            <p:cxnSp>
              <p:nvCxnSpPr>
                <p:cNvPr id="160" name="Straight Connector 15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p:nvGrpSpPr>
            <p:grpSpPr>
              <a:xfrm>
                <a:off x="2411785" y="7452320"/>
                <a:ext cx="63624" cy="72008"/>
                <a:chOff x="2677108" y="5004048"/>
                <a:chExt cx="63624" cy="72008"/>
              </a:xfrm>
            </p:grpSpPr>
            <p:cxnSp>
              <p:nvCxnSpPr>
                <p:cNvPr id="164" name="Straight Connector 163"/>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2411785" y="8460432"/>
                <a:ext cx="63624" cy="72008"/>
                <a:chOff x="2677108" y="5004048"/>
                <a:chExt cx="63624" cy="72008"/>
              </a:xfrm>
            </p:grpSpPr>
            <p:cxnSp>
              <p:nvCxnSpPr>
                <p:cNvPr id="168" name="Straight Connector 16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2706266" y="8716974"/>
                <a:ext cx="63624" cy="72008"/>
                <a:chOff x="2677108" y="5004048"/>
                <a:chExt cx="63624" cy="72008"/>
              </a:xfrm>
            </p:grpSpPr>
            <p:cxnSp>
              <p:nvCxnSpPr>
                <p:cNvPr id="172" name="Straight Connector 171"/>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5501348" y="8721996"/>
                <a:ext cx="63624" cy="72008"/>
                <a:chOff x="2677108" y="5004048"/>
                <a:chExt cx="63624" cy="72008"/>
              </a:xfrm>
            </p:grpSpPr>
            <p:cxnSp>
              <p:nvCxnSpPr>
                <p:cNvPr id="176" name="Straight Connector 175"/>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3953945" y="8721996"/>
                <a:ext cx="63624" cy="72008"/>
                <a:chOff x="2677108" y="5004048"/>
                <a:chExt cx="63624" cy="72008"/>
              </a:xfrm>
            </p:grpSpPr>
            <p:cxnSp>
              <p:nvCxnSpPr>
                <p:cNvPr id="180" name="Straight Connector 179"/>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5602790" y="7513612"/>
                <a:ext cx="63624" cy="72008"/>
                <a:chOff x="2677108" y="5004048"/>
                <a:chExt cx="63624" cy="72008"/>
              </a:xfrm>
            </p:grpSpPr>
            <p:cxnSp>
              <p:nvCxnSpPr>
                <p:cNvPr id="184" name="Straight Connector 183"/>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5564972" y="6287058"/>
                <a:ext cx="63624" cy="72008"/>
                <a:chOff x="2677108" y="5004048"/>
                <a:chExt cx="63624" cy="72008"/>
              </a:xfrm>
            </p:grpSpPr>
            <p:cxnSp>
              <p:nvCxnSpPr>
                <p:cNvPr id="188" name="Straight Connector 187"/>
                <p:cNvCxnSpPr/>
                <p:nvPr/>
              </p:nvCxnSpPr>
              <p:spPr>
                <a:xfrm>
                  <a:off x="2708920" y="5004048"/>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708920" y="5040052"/>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2677108" y="5040052"/>
                  <a:ext cx="63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3" name="Straight Arrow Connector 192"/>
            <p:cNvCxnSpPr/>
            <p:nvPr/>
          </p:nvCxnSpPr>
          <p:spPr>
            <a:xfrm>
              <a:off x="5157192" y="3275856"/>
              <a:ext cx="12961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5157192" y="3275856"/>
              <a:ext cx="1291411" cy="13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4941168" y="2915816"/>
              <a:ext cx="1564931"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300mm max</a:t>
              </a:r>
              <a:endParaRPr lang="en-GB" sz="1400" dirty="0">
                <a:solidFill>
                  <a:prstClr val="black"/>
                </a:solidFill>
                <a:latin typeface="Calibri"/>
              </a:endParaRPr>
            </a:p>
          </p:txBody>
        </p:sp>
        <p:cxnSp>
          <p:nvCxnSpPr>
            <p:cNvPr id="198" name="Straight Arrow Connector 197"/>
            <p:cNvCxnSpPr/>
            <p:nvPr/>
          </p:nvCxnSpPr>
          <p:spPr>
            <a:xfrm flipV="1">
              <a:off x="3740331" y="3245012"/>
              <a:ext cx="297677" cy="203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3740331" y="3265368"/>
              <a:ext cx="2523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3437187" y="2915816"/>
              <a:ext cx="7824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1</a:t>
              </a:r>
              <a:r>
                <a:rPr lang="en-GB" sz="1400" dirty="0" smtClean="0">
                  <a:solidFill>
                    <a:prstClr val="black"/>
                  </a:solidFill>
                  <a:latin typeface="Calibri"/>
                </a:rPr>
                <a:t>00mm</a:t>
              </a:r>
              <a:endParaRPr lang="en-GB" sz="1400" dirty="0">
                <a:solidFill>
                  <a:prstClr val="black"/>
                </a:solidFill>
                <a:latin typeface="Calibri"/>
              </a:endParaRPr>
            </a:p>
          </p:txBody>
        </p:sp>
        <p:sp>
          <p:nvSpPr>
            <p:cNvPr id="202" name="TextBox 201"/>
            <p:cNvSpPr txBox="1"/>
            <p:nvPr/>
          </p:nvSpPr>
          <p:spPr>
            <a:xfrm>
              <a:off x="3284984" y="3737411"/>
              <a:ext cx="7824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1</a:t>
              </a:r>
              <a:r>
                <a:rPr lang="en-GB" sz="1400" dirty="0" smtClean="0">
                  <a:solidFill>
                    <a:prstClr val="black"/>
                  </a:solidFill>
                  <a:latin typeface="Calibri"/>
                </a:rPr>
                <a:t>00mm</a:t>
              </a:r>
              <a:endParaRPr lang="en-GB" sz="1400" dirty="0">
                <a:solidFill>
                  <a:prstClr val="black"/>
                </a:solidFill>
                <a:latin typeface="Calibri"/>
              </a:endParaRPr>
            </a:p>
          </p:txBody>
        </p:sp>
        <p:cxnSp>
          <p:nvCxnSpPr>
            <p:cNvPr id="204" name="Straight Arrow Connector 203"/>
            <p:cNvCxnSpPr/>
            <p:nvPr/>
          </p:nvCxnSpPr>
          <p:spPr>
            <a:xfrm>
              <a:off x="3668323" y="3435243"/>
              <a:ext cx="0" cy="2744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3668323" y="3435243"/>
              <a:ext cx="0" cy="2744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09" name="Picture 208"/>
          <p:cNvPicPr>
            <a:picLocks noChangeAspect="1"/>
          </p:cNvPicPr>
          <p:nvPr/>
        </p:nvPicPr>
        <p:blipFill rotWithShape="1">
          <a:blip r:embed="rId2" cstate="print">
            <a:extLst>
              <a:ext uri="{28A0092B-C50C-407E-A947-70E740481C1C}">
                <a14:useLocalDpi xmlns:a14="http://schemas.microsoft.com/office/drawing/2010/main" val="0"/>
              </a:ext>
            </a:extLst>
          </a:blip>
          <a:srcRect l="64857" t="48079" r="11583" b="31789"/>
          <a:stretch/>
        </p:blipFill>
        <p:spPr>
          <a:xfrm>
            <a:off x="836715" y="7684536"/>
            <a:ext cx="2376263" cy="1650109"/>
          </a:xfrm>
          <a:prstGeom prst="rect">
            <a:avLst/>
          </a:prstGeom>
        </p:spPr>
      </p:pic>
      <p:cxnSp>
        <p:nvCxnSpPr>
          <p:cNvPr id="213" name="Straight Arrow Connector 212"/>
          <p:cNvCxnSpPr/>
          <p:nvPr/>
        </p:nvCxnSpPr>
        <p:spPr>
          <a:xfrm flipH="1">
            <a:off x="404665" y="5812027"/>
            <a:ext cx="252029" cy="22637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flipV="1">
            <a:off x="1823103" y="5464957"/>
            <a:ext cx="198024" cy="22601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971434" y="5695037"/>
            <a:ext cx="1224136" cy="276999"/>
          </a:xfrm>
          <a:prstGeom prst="rect">
            <a:avLst/>
          </a:prstGeom>
          <a:noFill/>
        </p:spPr>
        <p:txBody>
          <a:bodyPr wrap="square" rtlCol="0">
            <a:spAutoFit/>
          </a:bodyPr>
          <a:lstStyle/>
          <a:p>
            <a:pPr defTabSz="914400" fontAlgn="auto">
              <a:spcBef>
                <a:spcPts val="0"/>
              </a:spcBef>
              <a:spcAft>
                <a:spcPts val="0"/>
              </a:spcAft>
            </a:pPr>
            <a:r>
              <a:rPr lang="en-GB" sz="1200" dirty="0">
                <a:solidFill>
                  <a:prstClr val="white"/>
                </a:solidFill>
                <a:latin typeface="Calibri"/>
              </a:rPr>
              <a:t>d</a:t>
            </a:r>
            <a:r>
              <a:rPr lang="en-GB" sz="1200" dirty="0" smtClean="0">
                <a:solidFill>
                  <a:prstClr val="white"/>
                </a:solidFill>
                <a:latin typeface="Calibri"/>
              </a:rPr>
              <a:t>rill hole</a:t>
            </a:r>
            <a:endParaRPr lang="en-GB" sz="1200" dirty="0">
              <a:solidFill>
                <a:prstClr val="white"/>
              </a:solidFill>
              <a:latin typeface="Calibri"/>
            </a:endParaRPr>
          </a:p>
        </p:txBody>
      </p:sp>
      <p:sp>
        <p:nvSpPr>
          <p:cNvPr id="218" name="TextBox 217"/>
          <p:cNvSpPr txBox="1"/>
          <p:nvPr/>
        </p:nvSpPr>
        <p:spPr>
          <a:xfrm>
            <a:off x="2019907" y="4495124"/>
            <a:ext cx="1224136" cy="461665"/>
          </a:xfrm>
          <a:prstGeom prst="rect">
            <a:avLst/>
          </a:prstGeom>
          <a:noFill/>
        </p:spPr>
        <p:txBody>
          <a:bodyPr wrap="square" rtlCol="0">
            <a:spAutoFit/>
          </a:bodyPr>
          <a:lstStyle/>
          <a:p>
            <a:pPr defTabSz="914400" fontAlgn="auto">
              <a:spcBef>
                <a:spcPts val="0"/>
              </a:spcBef>
              <a:spcAft>
                <a:spcPts val="0"/>
              </a:spcAft>
            </a:pPr>
            <a:r>
              <a:rPr lang="en-GB" sz="1200" dirty="0" smtClean="0">
                <a:solidFill>
                  <a:prstClr val="white"/>
                </a:solidFill>
                <a:latin typeface="Calibri"/>
              </a:rPr>
              <a:t>1mm hole at end of crack</a:t>
            </a:r>
            <a:endParaRPr lang="en-GB" sz="1200" dirty="0">
              <a:solidFill>
                <a:prstClr val="white"/>
              </a:solidFill>
              <a:latin typeface="Calibri"/>
            </a:endParaRPr>
          </a:p>
        </p:txBody>
      </p:sp>
      <p:pic>
        <p:nvPicPr>
          <p:cNvPr id="126" name="Picture 3" descr="D:\Photos\2012\019_renamed_1404.jpg"/>
          <p:cNvPicPr>
            <a:picLocks noChangeAspect="1" noChangeArrowheads="1"/>
          </p:cNvPicPr>
          <p:nvPr/>
        </p:nvPicPr>
        <p:blipFill>
          <a:blip r:embed="rId3" cstate="print">
            <a:extLst>
              <a:ext uri="{28A0092B-C50C-407E-A947-70E740481C1C}">
                <a14:useLocalDpi xmlns:a14="http://schemas.microsoft.com/office/drawing/2010/main" val="0"/>
              </a:ext>
            </a:extLst>
          </a:blip>
          <a:srcRect b="22047"/>
          <a:stretch>
            <a:fillRect/>
          </a:stretch>
        </p:blipFill>
        <p:spPr bwMode="auto">
          <a:xfrm>
            <a:off x="620688" y="584610"/>
            <a:ext cx="1852818" cy="1964889"/>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2908529" y="3"/>
            <a:ext cx="3528393" cy="3139321"/>
          </a:xfrm>
          <a:prstGeom prst="rect">
            <a:avLst/>
          </a:prstGeom>
          <a:noFill/>
        </p:spPr>
        <p:txBody>
          <a:bodyPr wrap="square" rtlCol="0">
            <a:spAutoFit/>
          </a:bodyPr>
          <a:lstStyle/>
          <a:p>
            <a:pPr defTabSz="914400" fontAlgn="auto">
              <a:spcBef>
                <a:spcPts val="0"/>
              </a:spcBef>
              <a:spcAft>
                <a:spcPts val="0"/>
              </a:spcAft>
            </a:pPr>
            <a:endParaRPr lang="en-GB" sz="1200" b="1" dirty="0" smtClean="0">
              <a:solidFill>
                <a:prstClr val="black"/>
              </a:solidFill>
              <a:latin typeface="Calibri"/>
            </a:endParaRPr>
          </a:p>
          <a:p>
            <a:pPr defTabSz="914400" fontAlgn="auto">
              <a:spcBef>
                <a:spcPts val="0"/>
              </a:spcBef>
              <a:spcAft>
                <a:spcPts val="0"/>
              </a:spcAft>
            </a:pPr>
            <a:endParaRPr lang="en-GB" sz="1200" b="1" dirty="0" smtClean="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Step 3</a:t>
            </a:r>
          </a:p>
          <a:p>
            <a:pPr defTabSz="914400" fontAlgn="auto">
              <a:spcBef>
                <a:spcPts val="0"/>
              </a:spcBef>
              <a:spcAft>
                <a:spcPts val="0"/>
              </a:spcAft>
            </a:pPr>
            <a:r>
              <a:rPr lang="en-GB" sz="1200" dirty="0" smtClean="0">
                <a:solidFill>
                  <a:prstClr val="black"/>
                </a:solidFill>
                <a:latin typeface="Calibri"/>
              </a:rPr>
              <a:t>Once you have bought the plastic, offer it up to the frame to check that it fits against beading.</a:t>
            </a:r>
            <a:r>
              <a:rPr lang="en-GB" sz="1200" dirty="0">
                <a:solidFill>
                  <a:prstClr val="black"/>
                </a:solidFill>
                <a:latin typeface="Calibri"/>
              </a:rPr>
              <a:t> </a:t>
            </a:r>
            <a:r>
              <a:rPr lang="en-GB" sz="1200" dirty="0" smtClean="0">
                <a:solidFill>
                  <a:prstClr val="black"/>
                </a:solidFill>
                <a:latin typeface="Calibri"/>
              </a:rPr>
              <a:t> Clean the beading with spirits and also the window that you are about to cover. </a:t>
            </a: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Step 4</a:t>
            </a:r>
          </a:p>
          <a:p>
            <a:pPr defTabSz="914400" fontAlgn="auto">
              <a:spcBef>
                <a:spcPts val="0"/>
              </a:spcBef>
              <a:spcAft>
                <a:spcPts val="0"/>
              </a:spcAft>
            </a:pPr>
            <a:r>
              <a:rPr lang="en-GB" sz="1200" dirty="0" smtClean="0">
                <a:solidFill>
                  <a:prstClr val="black"/>
                </a:solidFill>
                <a:latin typeface="Calibri"/>
              </a:rPr>
              <a:t>Cut lengths of P strip as shown in picture to the left (if the windows are uneven you can build up two layers if necessary to make a better fit). The fat bit of the P needs to fit against the outside edge of the beading, fitting over the gap between the window and the sash box.</a:t>
            </a:r>
          </a:p>
          <a:p>
            <a:pPr defTabSz="914400" fontAlgn="auto">
              <a:spcBef>
                <a:spcPts val="0"/>
              </a:spcBef>
              <a:spcAft>
                <a:spcPts val="0"/>
              </a:spcAft>
            </a:pPr>
            <a:endParaRPr lang="en-GB" dirty="0">
              <a:solidFill>
                <a:prstClr val="black"/>
              </a:solidFill>
              <a:latin typeface="Calibri"/>
            </a:endParaRPr>
          </a:p>
        </p:txBody>
      </p:sp>
      <p:sp>
        <p:nvSpPr>
          <p:cNvPr id="135" name="TextBox 134"/>
          <p:cNvSpPr txBox="1"/>
          <p:nvPr/>
        </p:nvSpPr>
        <p:spPr>
          <a:xfrm>
            <a:off x="3789040" y="7918600"/>
            <a:ext cx="2808312" cy="1292662"/>
          </a:xfrm>
          <a:prstGeom prst="rect">
            <a:avLst/>
          </a:prstGeom>
          <a:noFill/>
        </p:spPr>
        <p:txBody>
          <a:bodyPr wrap="square" rtlCol="0">
            <a:spAutoFit/>
          </a:bodyPr>
          <a:lstStyle/>
          <a:p>
            <a:pPr defTabSz="914400" fontAlgn="auto">
              <a:spcBef>
                <a:spcPts val="0"/>
              </a:spcBef>
              <a:spcAft>
                <a:spcPts val="0"/>
              </a:spcAft>
            </a:pPr>
            <a:r>
              <a:rPr lang="en-GB" sz="1200" b="1" dirty="0" smtClean="0">
                <a:solidFill>
                  <a:prstClr val="black"/>
                </a:solidFill>
                <a:latin typeface="Calibri"/>
              </a:rPr>
              <a:t>Step 6</a:t>
            </a:r>
          </a:p>
          <a:p>
            <a:pPr defTabSz="914400" fontAlgn="auto">
              <a:spcBef>
                <a:spcPts val="0"/>
              </a:spcBef>
              <a:spcAft>
                <a:spcPts val="0"/>
              </a:spcAft>
            </a:pPr>
            <a:r>
              <a:rPr lang="en-GB" sz="1200" dirty="0" smtClean="0">
                <a:solidFill>
                  <a:prstClr val="black"/>
                </a:solidFill>
                <a:latin typeface="Calibri"/>
              </a:rPr>
              <a:t>If a hole cracks, drill a 1mm hole at the end of the crack to provide stress relief and stop the crack spreading further (see picture to left)</a:t>
            </a:r>
          </a:p>
          <a:p>
            <a:pPr defTabSz="914400" fontAlgn="auto">
              <a:spcBef>
                <a:spcPts val="0"/>
              </a:spcBef>
              <a:spcAft>
                <a:spcPts val="0"/>
              </a:spcAft>
            </a:pPr>
            <a:endParaRPr lang="en-GB" dirty="0">
              <a:solidFill>
                <a:prstClr val="black"/>
              </a:solidFill>
              <a:latin typeface="Calibri"/>
            </a:endParaRPr>
          </a:p>
        </p:txBody>
      </p:sp>
      <p:sp>
        <p:nvSpPr>
          <p:cNvPr id="2" name="Slide Number Placeholder 1"/>
          <p:cNvSpPr>
            <a:spLocks noGrp="1"/>
          </p:cNvSpPr>
          <p:nvPr>
            <p:ph type="sldNum" sz="quarter" idx="12"/>
          </p:nvPr>
        </p:nvSpPr>
        <p:spPr/>
        <p:txBody>
          <a:bodyPr/>
          <a:lstStyle/>
          <a:p>
            <a:fld id="{C0A6BF1E-2590-4759-A1A9-0857F649A288}"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399871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04813" y="428624"/>
            <a:ext cx="6048375" cy="635776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u="sng"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dirty="0">
                <a:solidFill>
                  <a:srgbClr val="000000"/>
                </a:solidFill>
              </a:rPr>
              <a:t>Table of Contents</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General Advice							3-4</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Product information and tools 				5</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Sash Windows Retro B strip					6</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Sash meeting rails and French doors FS strip		7</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Outside doors 21B strip					8</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Installation instructions						</a:t>
            </a:r>
            <a:r>
              <a:rPr lang="en-GB" sz="1400" dirty="0" smtClean="0">
                <a:solidFill>
                  <a:srgbClr val="000000"/>
                </a:solidFill>
              </a:rPr>
              <a:t>9-10</a:t>
            </a:r>
            <a:endParaRPr lang="en-GB" sz="1400" dirty="0">
              <a:solidFill>
                <a:srgbClr val="000000"/>
              </a:solidFill>
            </a:endParaRPr>
          </a:p>
          <a:p>
            <a:pPr>
              <a:spcBef>
                <a:spcPts val="8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	</a:t>
            </a:r>
            <a:r>
              <a:rPr lang="en-GB" sz="1400" dirty="0">
                <a:solidFill>
                  <a:srgbClr val="000000"/>
                </a:solidFill>
              </a:rPr>
              <a:t>Measuring your doors and </a:t>
            </a:r>
            <a:r>
              <a:rPr lang="en-GB" sz="1400" dirty="0" smtClean="0">
                <a:solidFill>
                  <a:srgbClr val="000000"/>
                </a:solidFill>
              </a:rPr>
              <a:t>windows                         11-12</a:t>
            </a:r>
            <a:endParaRPr lang="en-GB" sz="1400" dirty="0">
              <a:solidFill>
                <a:srgbClr val="000000"/>
              </a:solidFill>
            </a:endParaRPr>
          </a:p>
          <a:p>
            <a:pPr>
              <a:spcBef>
                <a:spcPts val="8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Letter box </a:t>
            </a:r>
            <a:r>
              <a:rPr lang="en-GB" sz="1400" dirty="0" smtClean="0">
                <a:solidFill>
                  <a:srgbClr val="000000"/>
                </a:solidFill>
              </a:rPr>
              <a:t>brushes &amp; </a:t>
            </a:r>
            <a:r>
              <a:rPr lang="en-GB" sz="1400" dirty="0">
                <a:solidFill>
                  <a:srgbClr val="000000"/>
                </a:solidFill>
              </a:rPr>
              <a:t>Door brushes</a:t>
            </a:r>
            <a:r>
              <a:rPr lang="en-GB" sz="1400" dirty="0"/>
              <a:t> </a:t>
            </a:r>
            <a:r>
              <a:rPr lang="en-GB" sz="1400" dirty="0">
                <a:solidFill>
                  <a:srgbClr val="000000"/>
                </a:solidFill>
              </a:rPr>
              <a:t>		</a:t>
            </a:r>
            <a:r>
              <a:rPr lang="en-GB" sz="1400" dirty="0" smtClean="0">
                <a:solidFill>
                  <a:srgbClr val="000000"/>
                </a:solidFill>
              </a:rPr>
              <a:t>        13</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rPr>
              <a:t>Double glazing Film                                                  14</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rPr>
              <a:t>Magnaglaze</a:t>
            </a:r>
            <a:r>
              <a:rPr lang="en-GB" sz="1400" dirty="0" smtClean="0">
                <a:solidFill>
                  <a:srgbClr val="000000"/>
                </a:solidFill>
              </a:rPr>
              <a:t> </a:t>
            </a:r>
            <a:r>
              <a:rPr lang="en-GB" sz="1400" dirty="0">
                <a:solidFill>
                  <a:srgbClr val="000000"/>
                </a:solidFill>
              </a:rPr>
              <a:t>added glazing				</a:t>
            </a:r>
            <a:r>
              <a:rPr lang="en-GB" sz="1400" dirty="0" smtClean="0">
                <a:solidFill>
                  <a:srgbClr val="000000"/>
                </a:solidFill>
              </a:rPr>
              <a:t>        15-16</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smtClean="0">
                <a:solidFill>
                  <a:srgbClr val="000000"/>
                </a:solidFill>
              </a:rPr>
              <a:t>DIY secondary glazing                                              17-20</a:t>
            </a: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rPr>
              <a:t>Draughtex</a:t>
            </a:r>
            <a:r>
              <a:rPr lang="en-GB" sz="1400" dirty="0" smtClean="0">
                <a:solidFill>
                  <a:srgbClr val="000000"/>
                </a:solidFill>
              </a:rPr>
              <a:t> </a:t>
            </a:r>
            <a:r>
              <a:rPr lang="en-GB" sz="1400" dirty="0">
                <a:solidFill>
                  <a:srgbClr val="000000"/>
                </a:solidFill>
              </a:rPr>
              <a:t>Floorboard Gap Filler				</a:t>
            </a:r>
            <a:r>
              <a:rPr lang="en-GB" sz="1400" dirty="0" smtClean="0">
                <a:solidFill>
                  <a:srgbClr val="000000"/>
                </a:solidFill>
              </a:rPr>
              <a:t>21</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Radiator Panels							</a:t>
            </a:r>
            <a:r>
              <a:rPr lang="en-GB" sz="1400" dirty="0" smtClean="0">
                <a:solidFill>
                  <a:srgbClr val="000000"/>
                </a:solidFill>
              </a:rPr>
              <a:t>22</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	</a:t>
            </a:r>
            <a:r>
              <a:rPr lang="en-GB" sz="1400" dirty="0" smtClean="0">
                <a:solidFill>
                  <a:srgbClr val="000000"/>
                </a:solidFill>
              </a:rPr>
              <a:t>Order </a:t>
            </a:r>
            <a:r>
              <a:rPr lang="en-GB" sz="1400" dirty="0">
                <a:solidFill>
                  <a:srgbClr val="000000"/>
                </a:solidFill>
              </a:rPr>
              <a:t>form								</a:t>
            </a:r>
            <a:r>
              <a:rPr lang="en-GB" sz="1400" dirty="0" smtClean="0">
                <a:solidFill>
                  <a:srgbClr val="000000"/>
                </a:solidFill>
              </a:rPr>
              <a:t>23</a:t>
            </a:r>
            <a:endParaRPr lang="en-GB" sz="1400"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Contacts								</a:t>
            </a:r>
            <a:r>
              <a:rPr lang="en-GB" sz="1400" dirty="0" smtClean="0">
                <a:solidFill>
                  <a:srgbClr val="000000"/>
                </a:solidFill>
              </a:rPr>
              <a:t>24</a:t>
            </a:r>
            <a:endParaRPr lang="en-GB" sz="1400" dirty="0">
              <a:solidFill>
                <a:srgbClr val="000000"/>
              </a:solidFill>
            </a:endParaRPr>
          </a:p>
          <a:p>
            <a:pPr algn="ct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dirty="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688" y="4972117"/>
            <a:ext cx="5688632" cy="4555093"/>
          </a:xfrm>
          <a:prstGeom prst="rect">
            <a:avLst/>
          </a:prstGeom>
          <a:noFill/>
        </p:spPr>
        <p:txBody>
          <a:bodyPr wrap="square" rtlCol="0">
            <a:spAutoFit/>
          </a:bodyPr>
          <a:lstStyle/>
          <a:p>
            <a:pPr defTabSz="914400" fontAlgn="auto">
              <a:spcBef>
                <a:spcPts val="0"/>
              </a:spcBef>
              <a:spcAft>
                <a:spcPts val="0"/>
              </a:spcAft>
            </a:pPr>
            <a:r>
              <a:rPr lang="en-GB" sz="1600" b="1" dirty="0" smtClean="0">
                <a:solidFill>
                  <a:prstClr val="black"/>
                </a:solidFill>
                <a:latin typeface="Calibri"/>
              </a:rPr>
              <a:t>Condensation</a:t>
            </a:r>
          </a:p>
          <a:p>
            <a:pPr defTabSz="914400" fontAlgn="auto">
              <a:spcBef>
                <a:spcPts val="0"/>
              </a:spcBef>
              <a:spcAft>
                <a:spcPts val="0"/>
              </a:spcAft>
            </a:pPr>
            <a:endParaRPr lang="en-GB" sz="1000" dirty="0">
              <a:solidFill>
                <a:prstClr val="black"/>
              </a:solidFill>
              <a:latin typeface="Calibri"/>
            </a:endParaRPr>
          </a:p>
          <a:p>
            <a:pPr defTabSz="914400" fontAlgn="auto">
              <a:spcBef>
                <a:spcPts val="0"/>
              </a:spcBef>
              <a:spcAft>
                <a:spcPts val="0"/>
              </a:spcAft>
            </a:pPr>
            <a:r>
              <a:rPr lang="en-GB" sz="1200" dirty="0">
                <a:solidFill>
                  <a:prstClr val="black"/>
                </a:solidFill>
                <a:latin typeface="Calibri"/>
              </a:rPr>
              <a:t>Condensation occurs as a result of a combination of inadequate heat, inadequate ventilation and excess moisture</a:t>
            </a:r>
            <a:r>
              <a:rPr lang="en-GB" sz="1200" dirty="0" smtClean="0">
                <a:solidFill>
                  <a:prstClr val="black"/>
                </a:solidFill>
                <a:latin typeface="Calibri"/>
              </a:rPr>
              <a:t>. Many people assume that their damp problems are due to inadequate ventilation and are therefore reluctant to tackle draughts, whereas the problem is often a more complex combination of poor insulation, under-heating and a failure to control moisture.</a:t>
            </a:r>
          </a:p>
          <a:p>
            <a:pPr defTabSz="914400" fontAlgn="auto">
              <a:spcBef>
                <a:spcPts val="0"/>
              </a:spcBef>
              <a:spcAft>
                <a:spcPts val="0"/>
              </a:spcAft>
            </a:pPr>
            <a:endParaRPr lang="en-GB" sz="1200" dirty="0">
              <a:solidFill>
                <a:prstClr val="black"/>
              </a:solidFill>
              <a:latin typeface="Calibri"/>
            </a:endParaRPr>
          </a:p>
          <a:p>
            <a:pPr defTabSz="914400" fontAlgn="auto">
              <a:spcBef>
                <a:spcPts val="0"/>
              </a:spcBef>
              <a:spcAft>
                <a:spcPts val="0"/>
              </a:spcAft>
            </a:pPr>
            <a:r>
              <a:rPr lang="en-GB" sz="1200" dirty="0" smtClean="0">
                <a:solidFill>
                  <a:prstClr val="black"/>
                </a:solidFill>
                <a:latin typeface="Calibri"/>
              </a:rPr>
              <a:t>Unless your home is very cold, then fitting secondary glazing should not lead to the build up of condensation and mould. To be sure, it is worth taking all possible steps to minimise the production of moisture:</a:t>
            </a:r>
          </a:p>
          <a:p>
            <a:pPr defTabSz="914400" fontAlgn="auto">
              <a:spcBef>
                <a:spcPts val="0"/>
              </a:spcBef>
              <a:spcAft>
                <a:spcPts val="0"/>
              </a:spcAft>
            </a:pPr>
            <a:endParaRPr lang="en-GB" sz="1200" dirty="0">
              <a:solidFill>
                <a:prstClr val="black"/>
              </a:solidFill>
              <a:latin typeface="Calibri"/>
            </a:endParaRP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Use extractor fans when cooking or in the bath/shower, alternatively open a window briefly when creating any steam, closing the door to the rest of the house.</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Keep lids on saucepans.</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Ensure your home is insulated where possible in order to create a warmer home that is less susceptible to damp and cold.</a:t>
            </a:r>
          </a:p>
          <a:p>
            <a:pPr marL="171450" indent="-171450" defTabSz="914400" fontAlgn="auto">
              <a:spcBef>
                <a:spcPts val="0"/>
              </a:spcBef>
              <a:spcAft>
                <a:spcPts val="0"/>
              </a:spcAft>
              <a:buFont typeface="Arial" pitchFamily="34" charset="0"/>
              <a:buChar char="•"/>
            </a:pPr>
            <a:r>
              <a:rPr lang="en-GB" sz="1200" dirty="0" smtClean="0">
                <a:solidFill>
                  <a:prstClr val="black"/>
                </a:solidFill>
                <a:latin typeface="Calibri"/>
              </a:rPr>
              <a:t>Ensure that rooms prone to damp are adequately heated.</a:t>
            </a:r>
          </a:p>
          <a:p>
            <a:pPr defTabSz="914400" fontAlgn="auto">
              <a:spcBef>
                <a:spcPts val="0"/>
              </a:spcBef>
              <a:spcAft>
                <a:spcPts val="0"/>
              </a:spcAft>
            </a:pPr>
            <a:endParaRPr lang="en-GB" sz="1200" dirty="0" smtClean="0">
              <a:solidFill>
                <a:prstClr val="black"/>
              </a:solidFill>
              <a:latin typeface="Calibri"/>
            </a:endParaRPr>
          </a:p>
          <a:p>
            <a:pPr defTabSz="914400" fontAlgn="auto">
              <a:spcBef>
                <a:spcPts val="0"/>
              </a:spcBef>
              <a:spcAft>
                <a:spcPts val="0"/>
              </a:spcAft>
            </a:pPr>
            <a:r>
              <a:rPr lang="en-GB" sz="1200" dirty="0" smtClean="0">
                <a:solidFill>
                  <a:prstClr val="black"/>
                </a:solidFill>
                <a:latin typeface="Calibri"/>
              </a:rPr>
              <a:t>If your home is very prone to damp problems then you may want to avoid secondary glazing the kitchen and bathroom, or if severe, then avoid it altogether and first investigate the source of damp.</a:t>
            </a:r>
          </a:p>
          <a:p>
            <a:pPr defTabSz="914400" fontAlgn="auto">
              <a:spcBef>
                <a:spcPts val="0"/>
              </a:spcBef>
              <a:spcAft>
                <a:spcPts val="0"/>
              </a:spcAft>
            </a:pPr>
            <a:endParaRPr lang="en-GB" sz="1200" dirty="0">
              <a:solidFill>
                <a:prstClr val="black"/>
              </a:solidFill>
              <a:latin typeface="Calibri"/>
            </a:endParaRPr>
          </a:p>
          <a:p>
            <a:pPr defTabSz="914400" fontAlgn="auto">
              <a:spcBef>
                <a:spcPts val="0"/>
              </a:spcBef>
              <a:spcAft>
                <a:spcPts val="0"/>
              </a:spcAft>
            </a:pPr>
            <a:r>
              <a:rPr lang="en-GB" sz="1200" dirty="0">
                <a:solidFill>
                  <a:prstClr val="black"/>
                </a:solidFill>
                <a:latin typeface="Calibri"/>
              </a:rPr>
              <a:t> </a:t>
            </a:r>
          </a:p>
        </p:txBody>
      </p:sp>
      <p:sp>
        <p:nvSpPr>
          <p:cNvPr id="5" name="TextBox 4"/>
          <p:cNvSpPr txBox="1"/>
          <p:nvPr/>
        </p:nvSpPr>
        <p:spPr>
          <a:xfrm>
            <a:off x="620688" y="662632"/>
            <a:ext cx="2999394" cy="2769989"/>
          </a:xfrm>
          <a:prstGeom prst="rect">
            <a:avLst/>
          </a:prstGeom>
          <a:noFill/>
        </p:spPr>
        <p:txBody>
          <a:bodyPr wrap="square" rtlCol="0">
            <a:spAutoFit/>
          </a:bodyPr>
          <a:lstStyle/>
          <a:p>
            <a:pPr defTabSz="914400" fontAlgn="auto">
              <a:spcBef>
                <a:spcPts val="0"/>
              </a:spcBef>
              <a:spcAft>
                <a:spcPts val="0"/>
              </a:spcAft>
            </a:pPr>
            <a:r>
              <a:rPr lang="en-GB" sz="1200" b="1" dirty="0" smtClean="0">
                <a:solidFill>
                  <a:prstClr val="black"/>
                </a:solidFill>
                <a:latin typeface="Calibri"/>
              </a:rPr>
              <a:t>Step 7</a:t>
            </a:r>
          </a:p>
          <a:p>
            <a:pPr defTabSz="914400" fontAlgn="auto">
              <a:spcBef>
                <a:spcPts val="0"/>
              </a:spcBef>
              <a:spcAft>
                <a:spcPts val="0"/>
              </a:spcAft>
            </a:pPr>
            <a:r>
              <a:rPr lang="en-GB" sz="1200" dirty="0" smtClean="0">
                <a:solidFill>
                  <a:prstClr val="black"/>
                </a:solidFill>
                <a:latin typeface="Calibri"/>
              </a:rPr>
              <a:t>Remove inner protective sheet of film (from the side that will be facing the outside).</a:t>
            </a:r>
            <a:r>
              <a:rPr lang="en-GB" sz="1200" dirty="0">
                <a:solidFill>
                  <a:prstClr val="black"/>
                </a:solidFill>
                <a:latin typeface="Calibri"/>
              </a:rPr>
              <a:t> </a:t>
            </a:r>
            <a:r>
              <a:rPr lang="en-GB" sz="1200" dirty="0" smtClean="0">
                <a:solidFill>
                  <a:prstClr val="black"/>
                </a:solidFill>
                <a:latin typeface="Calibri"/>
              </a:rPr>
              <a:t>Position the sheet in the window. Fit the top centre screw first, screwing through the screw cap. If using a power screwdriver use a slow speed setting, otherwise tighten loosely. Next, secure bottom left and right screws, before remaining screws alternating left and right. This ensures that the force is distributed evenly and helps prevent damage.</a:t>
            </a:r>
          </a:p>
          <a:p>
            <a:pPr defTabSz="914400" fontAlgn="auto">
              <a:spcBef>
                <a:spcPts val="0"/>
              </a:spcBef>
              <a:spcAft>
                <a:spcPts val="0"/>
              </a:spcAft>
            </a:pPr>
            <a:endParaRPr lang="en-GB" sz="1200" b="1" dirty="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sp>
        <p:nvSpPr>
          <p:cNvPr id="61" name="TextBox 60"/>
          <p:cNvSpPr txBox="1"/>
          <p:nvPr/>
        </p:nvSpPr>
        <p:spPr>
          <a:xfrm>
            <a:off x="620688" y="3315352"/>
            <a:ext cx="2771178" cy="1754326"/>
          </a:xfrm>
          <a:prstGeom prst="rect">
            <a:avLst/>
          </a:prstGeom>
          <a:noFill/>
        </p:spPr>
        <p:txBody>
          <a:bodyPr wrap="square" rtlCol="0">
            <a:spAutoFit/>
          </a:bodyPr>
          <a:lstStyle/>
          <a:p>
            <a:pPr defTabSz="914400" fontAlgn="auto">
              <a:spcBef>
                <a:spcPts val="0"/>
              </a:spcBef>
              <a:spcAft>
                <a:spcPts val="0"/>
              </a:spcAft>
            </a:pPr>
            <a:r>
              <a:rPr lang="en-GB" sz="1200" b="1" dirty="0">
                <a:solidFill>
                  <a:prstClr val="black"/>
                </a:solidFill>
                <a:latin typeface="Calibri"/>
              </a:rPr>
              <a:t>Step 8</a:t>
            </a:r>
          </a:p>
          <a:p>
            <a:pPr defTabSz="914400" fontAlgn="auto">
              <a:spcBef>
                <a:spcPts val="0"/>
              </a:spcBef>
              <a:spcAft>
                <a:spcPts val="0"/>
              </a:spcAft>
            </a:pPr>
            <a:r>
              <a:rPr lang="en-GB" sz="1200" dirty="0">
                <a:solidFill>
                  <a:prstClr val="black"/>
                </a:solidFill>
                <a:latin typeface="Calibri"/>
              </a:rPr>
              <a:t>Close the caps and pull off </a:t>
            </a:r>
            <a:r>
              <a:rPr lang="en-GB" sz="1200" dirty="0" smtClean="0">
                <a:solidFill>
                  <a:prstClr val="black"/>
                </a:solidFill>
                <a:latin typeface="Calibri"/>
              </a:rPr>
              <a:t>the outer </a:t>
            </a:r>
            <a:r>
              <a:rPr lang="en-GB" sz="1200" dirty="0">
                <a:solidFill>
                  <a:prstClr val="black"/>
                </a:solidFill>
                <a:latin typeface="Calibri"/>
              </a:rPr>
              <a:t>protective film. This will tear away from around screws, but this doesn’t </a:t>
            </a:r>
            <a:r>
              <a:rPr lang="en-GB" sz="1200" dirty="0" smtClean="0">
                <a:solidFill>
                  <a:prstClr val="black"/>
                </a:solidFill>
                <a:latin typeface="Calibri"/>
              </a:rPr>
              <a:t>matter.</a:t>
            </a:r>
            <a:endParaRPr lang="en-GB" sz="1200" dirty="0">
              <a:solidFill>
                <a:prstClr val="black"/>
              </a:solidFill>
              <a:latin typeface="Calibri"/>
            </a:endParaRPr>
          </a:p>
          <a:p>
            <a:pPr defTabSz="914400" fontAlgn="auto">
              <a:spcBef>
                <a:spcPts val="0"/>
              </a:spcBef>
              <a:spcAft>
                <a:spcPts val="0"/>
              </a:spcAft>
            </a:pPr>
            <a:endParaRPr lang="en-GB" sz="1200" b="1" dirty="0">
              <a:solidFill>
                <a:prstClr val="black"/>
              </a:solidFill>
              <a:latin typeface="Calibri"/>
            </a:endParaRPr>
          </a:p>
          <a:p>
            <a:pPr defTabSz="914400" fontAlgn="auto">
              <a:spcBef>
                <a:spcPts val="0"/>
              </a:spcBef>
              <a:spcAft>
                <a:spcPts val="0"/>
              </a:spcAft>
            </a:pPr>
            <a:r>
              <a:rPr lang="en-GB" sz="1200" b="1" dirty="0" smtClean="0">
                <a:solidFill>
                  <a:prstClr val="black"/>
                </a:solidFill>
                <a:latin typeface="Calibri"/>
              </a:rPr>
              <a:t>Stand </a:t>
            </a:r>
            <a:r>
              <a:rPr lang="en-GB" sz="1200" b="1" dirty="0">
                <a:solidFill>
                  <a:prstClr val="black"/>
                </a:solidFill>
                <a:latin typeface="Calibri"/>
              </a:rPr>
              <a:t>back and admire your window!</a:t>
            </a:r>
          </a:p>
          <a:p>
            <a:pPr defTabSz="914400" fontAlgn="auto">
              <a:spcBef>
                <a:spcPts val="0"/>
              </a:spcBef>
              <a:spcAft>
                <a:spcPts val="0"/>
              </a:spcAft>
            </a:pPr>
            <a:endParaRPr lang="en-GB" dirty="0">
              <a:solidFill>
                <a:prstClr val="black"/>
              </a:solidFill>
              <a:latin typeface="Calibri"/>
            </a:endParaRPr>
          </a:p>
          <a:p>
            <a:pPr defTabSz="914400" fontAlgn="auto">
              <a:spcBef>
                <a:spcPts val="0"/>
              </a:spcBef>
              <a:spcAft>
                <a:spcPts val="0"/>
              </a:spcAft>
            </a:pPr>
            <a:endParaRPr lang="en-GB" dirty="0">
              <a:solidFill>
                <a:prstClr val="black"/>
              </a:solidFill>
              <a:latin typeface="Calibri"/>
            </a:endParaRPr>
          </a:p>
        </p:txBody>
      </p:sp>
      <p:grpSp>
        <p:nvGrpSpPr>
          <p:cNvPr id="66" name="Group 65"/>
          <p:cNvGrpSpPr/>
          <p:nvPr/>
        </p:nvGrpSpPr>
        <p:grpSpPr>
          <a:xfrm>
            <a:off x="3645024" y="584611"/>
            <a:ext cx="3096344" cy="3823037"/>
            <a:chOff x="3645024" y="539552"/>
            <a:chExt cx="3096344" cy="3528392"/>
          </a:xfrm>
        </p:grpSpPr>
        <p:sp>
          <p:nvSpPr>
            <p:cNvPr id="7" name="Rectangle 6"/>
            <p:cNvSpPr/>
            <p:nvPr/>
          </p:nvSpPr>
          <p:spPr>
            <a:xfrm rot="10800000">
              <a:off x="3747790" y="539552"/>
              <a:ext cx="2700229" cy="302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8" name="Rectangle 7"/>
            <p:cNvSpPr/>
            <p:nvPr/>
          </p:nvSpPr>
          <p:spPr>
            <a:xfrm rot="10800000">
              <a:off x="3645024" y="750552"/>
              <a:ext cx="3096344" cy="3317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cxnSp>
          <p:nvCxnSpPr>
            <p:cNvPr id="9" name="Straight Connector 8"/>
            <p:cNvCxnSpPr/>
            <p:nvPr/>
          </p:nvCxnSpPr>
          <p:spPr>
            <a:xfrm rot="10800000" flipV="1">
              <a:off x="5750212" y="1935550"/>
              <a:ext cx="0"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5265556" y="1935550"/>
              <a:ext cx="0" cy="386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0800000">
              <a:off x="5265556" y="2160189"/>
              <a:ext cx="484656" cy="327170"/>
            </a:xfrm>
            <a:prstGeom prst="arc">
              <a:avLst>
                <a:gd name="adj1" fmla="val 1043356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12" name="Straight Connector 11"/>
            <p:cNvCxnSpPr/>
            <p:nvPr/>
          </p:nvCxnSpPr>
          <p:spPr>
            <a:xfrm rot="10800000">
              <a:off x="5265556" y="1935550"/>
              <a:ext cx="484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5750212" y="1524220"/>
              <a:ext cx="0" cy="394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0"/>
            </p:cNvCxnSpPr>
            <p:nvPr/>
          </p:nvCxnSpPr>
          <p:spPr>
            <a:xfrm rot="10800000">
              <a:off x="5747130" y="2297771"/>
              <a:ext cx="3082" cy="49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747130" y="2487360"/>
              <a:ext cx="0" cy="162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729975" y="2388066"/>
              <a:ext cx="0" cy="261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0800000">
              <a:off x="5439862" y="2369241"/>
              <a:ext cx="302851" cy="420980"/>
            </a:xfrm>
            <a:prstGeom prst="arc">
              <a:avLst>
                <a:gd name="adj1" fmla="val 1243309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22" name="Rectangle 21"/>
            <p:cNvSpPr/>
            <p:nvPr/>
          </p:nvSpPr>
          <p:spPr>
            <a:xfrm rot="10800000">
              <a:off x="5750211" y="1484962"/>
              <a:ext cx="919147" cy="151625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4" name="Rectangle 23"/>
            <p:cNvSpPr/>
            <p:nvPr/>
          </p:nvSpPr>
          <p:spPr>
            <a:xfrm>
              <a:off x="3861047" y="1557687"/>
              <a:ext cx="1847428" cy="394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5" name="Freeform 24"/>
            <p:cNvSpPr/>
            <p:nvPr/>
          </p:nvSpPr>
          <p:spPr>
            <a:xfrm rot="10800000">
              <a:off x="5270206" y="1941132"/>
              <a:ext cx="462499" cy="587713"/>
            </a:xfrm>
            <a:custGeom>
              <a:avLst/>
              <a:gdLst>
                <a:gd name="connsiteX0" fmla="*/ 0 w 481012"/>
                <a:gd name="connsiteY0" fmla="*/ 173081 h 601706"/>
                <a:gd name="connsiteX1" fmla="*/ 0 w 481012"/>
                <a:gd name="connsiteY1" fmla="*/ 173081 h 601706"/>
                <a:gd name="connsiteX2" fmla="*/ 16669 w 481012"/>
                <a:gd name="connsiteY2" fmla="*/ 158793 h 601706"/>
                <a:gd name="connsiteX3" fmla="*/ 30956 w 481012"/>
                <a:gd name="connsiteY3" fmla="*/ 149268 h 601706"/>
                <a:gd name="connsiteX4" fmla="*/ 40481 w 481012"/>
                <a:gd name="connsiteY4" fmla="*/ 137362 h 601706"/>
                <a:gd name="connsiteX5" fmla="*/ 47625 w 481012"/>
                <a:gd name="connsiteY5" fmla="*/ 130218 h 601706"/>
                <a:gd name="connsiteX6" fmla="*/ 64294 w 481012"/>
                <a:gd name="connsiteY6" fmla="*/ 123075 h 601706"/>
                <a:gd name="connsiteX7" fmla="*/ 80962 w 481012"/>
                <a:gd name="connsiteY7" fmla="*/ 111168 h 601706"/>
                <a:gd name="connsiteX8" fmla="*/ 85725 w 481012"/>
                <a:gd name="connsiteY8" fmla="*/ 104025 h 601706"/>
                <a:gd name="connsiteX9" fmla="*/ 61912 w 481012"/>
                <a:gd name="connsiteY9" fmla="*/ 106406 h 601706"/>
                <a:gd name="connsiteX10" fmla="*/ 45244 w 481012"/>
                <a:gd name="connsiteY10" fmla="*/ 111168 h 601706"/>
                <a:gd name="connsiteX11" fmla="*/ 38100 w 481012"/>
                <a:gd name="connsiteY11" fmla="*/ 115931 h 601706"/>
                <a:gd name="connsiteX12" fmla="*/ 33337 w 481012"/>
                <a:gd name="connsiteY12" fmla="*/ 123075 h 601706"/>
                <a:gd name="connsiteX13" fmla="*/ 28575 w 481012"/>
                <a:gd name="connsiteY13" fmla="*/ 132600 h 601706"/>
                <a:gd name="connsiteX14" fmla="*/ 21431 w 481012"/>
                <a:gd name="connsiteY14" fmla="*/ 139743 h 601706"/>
                <a:gd name="connsiteX15" fmla="*/ 16669 w 481012"/>
                <a:gd name="connsiteY15" fmla="*/ 154031 h 601706"/>
                <a:gd name="connsiteX16" fmla="*/ 19050 w 481012"/>
                <a:gd name="connsiteY16" fmla="*/ 144506 h 601706"/>
                <a:gd name="connsiteX17" fmla="*/ 33337 w 481012"/>
                <a:gd name="connsiteY17" fmla="*/ 132600 h 601706"/>
                <a:gd name="connsiteX18" fmla="*/ 45244 w 481012"/>
                <a:gd name="connsiteY18" fmla="*/ 120693 h 601706"/>
                <a:gd name="connsiteX19" fmla="*/ 59531 w 481012"/>
                <a:gd name="connsiteY19" fmla="*/ 106406 h 601706"/>
                <a:gd name="connsiteX20" fmla="*/ 66675 w 481012"/>
                <a:gd name="connsiteY20" fmla="*/ 101643 h 601706"/>
                <a:gd name="connsiteX21" fmla="*/ 73819 w 481012"/>
                <a:gd name="connsiteY21" fmla="*/ 94500 h 601706"/>
                <a:gd name="connsiteX22" fmla="*/ 88106 w 481012"/>
                <a:gd name="connsiteY22" fmla="*/ 89737 h 601706"/>
                <a:gd name="connsiteX23" fmla="*/ 107156 w 481012"/>
                <a:gd name="connsiteY23" fmla="*/ 82593 h 601706"/>
                <a:gd name="connsiteX24" fmla="*/ 121444 w 481012"/>
                <a:gd name="connsiteY24" fmla="*/ 77831 h 601706"/>
                <a:gd name="connsiteX25" fmla="*/ 128587 w 481012"/>
                <a:gd name="connsiteY25" fmla="*/ 75450 h 601706"/>
                <a:gd name="connsiteX26" fmla="*/ 157162 w 481012"/>
                <a:gd name="connsiteY26" fmla="*/ 73068 h 601706"/>
                <a:gd name="connsiteX27" fmla="*/ 133350 w 481012"/>
                <a:gd name="connsiteY27" fmla="*/ 73068 h 601706"/>
                <a:gd name="connsiteX28" fmla="*/ 119062 w 481012"/>
                <a:gd name="connsiteY28" fmla="*/ 77831 h 601706"/>
                <a:gd name="connsiteX29" fmla="*/ 166687 w 481012"/>
                <a:gd name="connsiteY29" fmla="*/ 68306 h 601706"/>
                <a:gd name="connsiteX30" fmla="*/ 176212 w 481012"/>
                <a:gd name="connsiteY30" fmla="*/ 65925 h 601706"/>
                <a:gd name="connsiteX31" fmla="*/ 190500 w 481012"/>
                <a:gd name="connsiteY31" fmla="*/ 61162 h 601706"/>
                <a:gd name="connsiteX32" fmla="*/ 147637 w 481012"/>
                <a:gd name="connsiteY32" fmla="*/ 63543 h 601706"/>
                <a:gd name="connsiteX33" fmla="*/ 157162 w 481012"/>
                <a:gd name="connsiteY33" fmla="*/ 68306 h 601706"/>
                <a:gd name="connsiteX34" fmla="*/ 183356 w 481012"/>
                <a:gd name="connsiteY34" fmla="*/ 65925 h 601706"/>
                <a:gd name="connsiteX35" fmla="*/ 190500 w 481012"/>
                <a:gd name="connsiteY35" fmla="*/ 63543 h 601706"/>
                <a:gd name="connsiteX36" fmla="*/ 200025 w 481012"/>
                <a:gd name="connsiteY36" fmla="*/ 61162 h 601706"/>
                <a:gd name="connsiteX37" fmla="*/ 207169 w 481012"/>
                <a:gd name="connsiteY37" fmla="*/ 56400 h 601706"/>
                <a:gd name="connsiteX38" fmla="*/ 221456 w 481012"/>
                <a:gd name="connsiteY38" fmla="*/ 51637 h 601706"/>
                <a:gd name="connsiteX39" fmla="*/ 250031 w 481012"/>
                <a:gd name="connsiteY39" fmla="*/ 54018 h 601706"/>
                <a:gd name="connsiteX40" fmla="*/ 264319 w 481012"/>
                <a:gd name="connsiteY40" fmla="*/ 61162 h 601706"/>
                <a:gd name="connsiteX41" fmla="*/ 280987 w 481012"/>
                <a:gd name="connsiteY41" fmla="*/ 63543 h 601706"/>
                <a:gd name="connsiteX42" fmla="*/ 304800 w 481012"/>
                <a:gd name="connsiteY42" fmla="*/ 70687 h 601706"/>
                <a:gd name="connsiteX43" fmla="*/ 326231 w 481012"/>
                <a:gd name="connsiteY43" fmla="*/ 73068 h 601706"/>
                <a:gd name="connsiteX44" fmla="*/ 342900 w 481012"/>
                <a:gd name="connsiteY44" fmla="*/ 77831 h 601706"/>
                <a:gd name="connsiteX45" fmla="*/ 330994 w 481012"/>
                <a:gd name="connsiteY45" fmla="*/ 63543 h 601706"/>
                <a:gd name="connsiteX46" fmla="*/ 314325 w 481012"/>
                <a:gd name="connsiteY46" fmla="*/ 54018 h 601706"/>
                <a:gd name="connsiteX47" fmla="*/ 302419 w 481012"/>
                <a:gd name="connsiteY47" fmla="*/ 49256 h 601706"/>
                <a:gd name="connsiteX48" fmla="*/ 292894 w 481012"/>
                <a:gd name="connsiteY48" fmla="*/ 44493 h 601706"/>
                <a:gd name="connsiteX49" fmla="*/ 276225 w 481012"/>
                <a:gd name="connsiteY49" fmla="*/ 42112 h 601706"/>
                <a:gd name="connsiteX50" fmla="*/ 264319 w 481012"/>
                <a:gd name="connsiteY50" fmla="*/ 44493 h 601706"/>
                <a:gd name="connsiteX51" fmla="*/ 288131 w 481012"/>
                <a:gd name="connsiteY51" fmla="*/ 49256 h 601706"/>
                <a:gd name="connsiteX52" fmla="*/ 300037 w 481012"/>
                <a:gd name="connsiteY52" fmla="*/ 51637 h 601706"/>
                <a:gd name="connsiteX53" fmla="*/ 311944 w 481012"/>
                <a:gd name="connsiteY53" fmla="*/ 54018 h 601706"/>
                <a:gd name="connsiteX54" fmla="*/ 321469 w 481012"/>
                <a:gd name="connsiteY54" fmla="*/ 56400 h 601706"/>
                <a:gd name="connsiteX55" fmla="*/ 328612 w 481012"/>
                <a:gd name="connsiteY55" fmla="*/ 61162 h 601706"/>
                <a:gd name="connsiteX56" fmla="*/ 345281 w 481012"/>
                <a:gd name="connsiteY56" fmla="*/ 68306 h 601706"/>
                <a:gd name="connsiteX57" fmla="*/ 366712 w 481012"/>
                <a:gd name="connsiteY57" fmla="*/ 82593 h 601706"/>
                <a:gd name="connsiteX58" fmla="*/ 373856 w 481012"/>
                <a:gd name="connsiteY58" fmla="*/ 87356 h 601706"/>
                <a:gd name="connsiteX59" fmla="*/ 383381 w 481012"/>
                <a:gd name="connsiteY59" fmla="*/ 89737 h 601706"/>
                <a:gd name="connsiteX60" fmla="*/ 397669 w 481012"/>
                <a:gd name="connsiteY60" fmla="*/ 101643 h 601706"/>
                <a:gd name="connsiteX61" fmla="*/ 404812 w 481012"/>
                <a:gd name="connsiteY61" fmla="*/ 104025 h 601706"/>
                <a:gd name="connsiteX62" fmla="*/ 421481 w 481012"/>
                <a:gd name="connsiteY62" fmla="*/ 120693 h 601706"/>
                <a:gd name="connsiteX63" fmla="*/ 428625 w 481012"/>
                <a:gd name="connsiteY63" fmla="*/ 127837 h 601706"/>
                <a:gd name="connsiteX64" fmla="*/ 440531 w 481012"/>
                <a:gd name="connsiteY64" fmla="*/ 149268 h 601706"/>
                <a:gd name="connsiteX65" fmla="*/ 454819 w 481012"/>
                <a:gd name="connsiteY65" fmla="*/ 156412 h 601706"/>
                <a:gd name="connsiteX66" fmla="*/ 464344 w 481012"/>
                <a:gd name="connsiteY66" fmla="*/ 170700 h 601706"/>
                <a:gd name="connsiteX67" fmla="*/ 466725 w 481012"/>
                <a:gd name="connsiteY67" fmla="*/ 177843 h 601706"/>
                <a:gd name="connsiteX68" fmla="*/ 461962 w 481012"/>
                <a:gd name="connsiteY68" fmla="*/ 163556 h 601706"/>
                <a:gd name="connsiteX69" fmla="*/ 459581 w 481012"/>
                <a:gd name="connsiteY69" fmla="*/ 156412 h 601706"/>
                <a:gd name="connsiteX70" fmla="*/ 452437 w 481012"/>
                <a:gd name="connsiteY70" fmla="*/ 149268 h 601706"/>
                <a:gd name="connsiteX71" fmla="*/ 438150 w 481012"/>
                <a:gd name="connsiteY71" fmla="*/ 139743 h 601706"/>
                <a:gd name="connsiteX72" fmla="*/ 423862 w 481012"/>
                <a:gd name="connsiteY72" fmla="*/ 134981 h 601706"/>
                <a:gd name="connsiteX73" fmla="*/ 416719 w 481012"/>
                <a:gd name="connsiteY73" fmla="*/ 132600 h 601706"/>
                <a:gd name="connsiteX74" fmla="*/ 404812 w 481012"/>
                <a:gd name="connsiteY74" fmla="*/ 130218 h 601706"/>
                <a:gd name="connsiteX75" fmla="*/ 385762 w 481012"/>
                <a:gd name="connsiteY75" fmla="*/ 125456 h 601706"/>
                <a:gd name="connsiteX76" fmla="*/ 371475 w 481012"/>
                <a:gd name="connsiteY76" fmla="*/ 115931 h 601706"/>
                <a:gd name="connsiteX77" fmla="*/ 357187 w 481012"/>
                <a:gd name="connsiteY77" fmla="*/ 106406 h 601706"/>
                <a:gd name="connsiteX78" fmla="*/ 350044 w 481012"/>
                <a:gd name="connsiteY78" fmla="*/ 101643 h 601706"/>
                <a:gd name="connsiteX79" fmla="*/ 335756 w 481012"/>
                <a:gd name="connsiteY79" fmla="*/ 96881 h 601706"/>
                <a:gd name="connsiteX80" fmla="*/ 328612 w 481012"/>
                <a:gd name="connsiteY80" fmla="*/ 94500 h 601706"/>
                <a:gd name="connsiteX81" fmla="*/ 314325 w 481012"/>
                <a:gd name="connsiteY81" fmla="*/ 92118 h 601706"/>
                <a:gd name="connsiteX82" fmla="*/ 316706 w 481012"/>
                <a:gd name="connsiteY82" fmla="*/ 99262 h 601706"/>
                <a:gd name="connsiteX83" fmla="*/ 338137 w 481012"/>
                <a:gd name="connsiteY83" fmla="*/ 111168 h 601706"/>
                <a:gd name="connsiteX84" fmla="*/ 359569 w 481012"/>
                <a:gd name="connsiteY84" fmla="*/ 123075 h 601706"/>
                <a:gd name="connsiteX85" fmla="*/ 366712 w 481012"/>
                <a:gd name="connsiteY85" fmla="*/ 125456 h 601706"/>
                <a:gd name="connsiteX86" fmla="*/ 392906 w 481012"/>
                <a:gd name="connsiteY86" fmla="*/ 123075 h 601706"/>
                <a:gd name="connsiteX87" fmla="*/ 388144 w 481012"/>
                <a:gd name="connsiteY87" fmla="*/ 115931 h 601706"/>
                <a:gd name="connsiteX88" fmla="*/ 381000 w 481012"/>
                <a:gd name="connsiteY88" fmla="*/ 111168 h 601706"/>
                <a:gd name="connsiteX89" fmla="*/ 347662 w 481012"/>
                <a:gd name="connsiteY89" fmla="*/ 108787 h 601706"/>
                <a:gd name="connsiteX90" fmla="*/ 326231 w 481012"/>
                <a:gd name="connsiteY90" fmla="*/ 101643 h 601706"/>
                <a:gd name="connsiteX91" fmla="*/ 316706 w 481012"/>
                <a:gd name="connsiteY91" fmla="*/ 92118 h 601706"/>
                <a:gd name="connsiteX92" fmla="*/ 302419 w 481012"/>
                <a:gd name="connsiteY92" fmla="*/ 87356 h 601706"/>
                <a:gd name="connsiteX93" fmla="*/ 295275 w 481012"/>
                <a:gd name="connsiteY93" fmla="*/ 84975 h 601706"/>
                <a:gd name="connsiteX94" fmla="*/ 278606 w 481012"/>
                <a:gd name="connsiteY94" fmla="*/ 87356 h 601706"/>
                <a:gd name="connsiteX95" fmla="*/ 271462 w 481012"/>
                <a:gd name="connsiteY95" fmla="*/ 92118 h 601706"/>
                <a:gd name="connsiteX96" fmla="*/ 257175 w 481012"/>
                <a:gd name="connsiteY96" fmla="*/ 99262 h 601706"/>
                <a:gd name="connsiteX97" fmla="*/ 240506 w 481012"/>
                <a:gd name="connsiteY97" fmla="*/ 96881 h 601706"/>
                <a:gd name="connsiteX98" fmla="*/ 226219 w 481012"/>
                <a:gd name="connsiteY98" fmla="*/ 92118 h 601706"/>
                <a:gd name="connsiteX99" fmla="*/ 207169 w 481012"/>
                <a:gd name="connsiteY99" fmla="*/ 89737 h 601706"/>
                <a:gd name="connsiteX100" fmla="*/ 228600 w 481012"/>
                <a:gd name="connsiteY100" fmla="*/ 82593 h 601706"/>
                <a:gd name="connsiteX101" fmla="*/ 235744 w 481012"/>
                <a:gd name="connsiteY101" fmla="*/ 80212 h 601706"/>
                <a:gd name="connsiteX102" fmla="*/ 207169 w 481012"/>
                <a:gd name="connsiteY102" fmla="*/ 77831 h 601706"/>
                <a:gd name="connsiteX103" fmla="*/ 221456 w 481012"/>
                <a:gd name="connsiteY103" fmla="*/ 73068 h 601706"/>
                <a:gd name="connsiteX104" fmla="*/ 228600 w 481012"/>
                <a:gd name="connsiteY104" fmla="*/ 70687 h 601706"/>
                <a:gd name="connsiteX105" fmla="*/ 219075 w 481012"/>
                <a:gd name="connsiteY105" fmla="*/ 70687 h 601706"/>
                <a:gd name="connsiteX106" fmla="*/ 190500 w 481012"/>
                <a:gd name="connsiteY106" fmla="*/ 77831 h 601706"/>
                <a:gd name="connsiteX107" fmla="*/ 178594 w 481012"/>
                <a:gd name="connsiteY107" fmla="*/ 80212 h 601706"/>
                <a:gd name="connsiteX108" fmla="*/ 159544 w 481012"/>
                <a:gd name="connsiteY108" fmla="*/ 84975 h 601706"/>
                <a:gd name="connsiteX109" fmla="*/ 152400 w 481012"/>
                <a:gd name="connsiteY109" fmla="*/ 87356 h 601706"/>
                <a:gd name="connsiteX110" fmla="*/ 142875 w 481012"/>
                <a:gd name="connsiteY110" fmla="*/ 89737 h 601706"/>
                <a:gd name="connsiteX111" fmla="*/ 126206 w 481012"/>
                <a:gd name="connsiteY111" fmla="*/ 99262 h 601706"/>
                <a:gd name="connsiteX112" fmla="*/ 119062 w 481012"/>
                <a:gd name="connsiteY112" fmla="*/ 106406 h 601706"/>
                <a:gd name="connsiteX113" fmla="*/ 166687 w 481012"/>
                <a:gd name="connsiteY113" fmla="*/ 101643 h 601706"/>
                <a:gd name="connsiteX114" fmla="*/ 192881 w 481012"/>
                <a:gd name="connsiteY114" fmla="*/ 94500 h 601706"/>
                <a:gd name="connsiteX115" fmla="*/ 145256 w 481012"/>
                <a:gd name="connsiteY115" fmla="*/ 101643 h 601706"/>
                <a:gd name="connsiteX116" fmla="*/ 128587 w 481012"/>
                <a:gd name="connsiteY116" fmla="*/ 106406 h 601706"/>
                <a:gd name="connsiteX117" fmla="*/ 119062 w 481012"/>
                <a:gd name="connsiteY117" fmla="*/ 108787 h 601706"/>
                <a:gd name="connsiteX118" fmla="*/ 104775 w 481012"/>
                <a:gd name="connsiteY118" fmla="*/ 113550 h 601706"/>
                <a:gd name="connsiteX119" fmla="*/ 92869 w 481012"/>
                <a:gd name="connsiteY119" fmla="*/ 125456 h 601706"/>
                <a:gd name="connsiteX120" fmla="*/ 88106 w 481012"/>
                <a:gd name="connsiteY120" fmla="*/ 132600 h 601706"/>
                <a:gd name="connsiteX121" fmla="*/ 73819 w 481012"/>
                <a:gd name="connsiteY121" fmla="*/ 149268 h 601706"/>
                <a:gd name="connsiteX122" fmla="*/ 69056 w 481012"/>
                <a:gd name="connsiteY122" fmla="*/ 156412 h 601706"/>
                <a:gd name="connsiteX123" fmla="*/ 78581 w 481012"/>
                <a:gd name="connsiteY123" fmla="*/ 146887 h 601706"/>
                <a:gd name="connsiteX124" fmla="*/ 90487 w 481012"/>
                <a:gd name="connsiteY124" fmla="*/ 130218 h 601706"/>
                <a:gd name="connsiteX125" fmla="*/ 100012 w 481012"/>
                <a:gd name="connsiteY125" fmla="*/ 118312 h 601706"/>
                <a:gd name="connsiteX126" fmla="*/ 104775 w 481012"/>
                <a:gd name="connsiteY126" fmla="*/ 111168 h 601706"/>
                <a:gd name="connsiteX127" fmla="*/ 119062 w 481012"/>
                <a:gd name="connsiteY127" fmla="*/ 99262 h 601706"/>
                <a:gd name="connsiteX128" fmla="*/ 111919 w 481012"/>
                <a:gd name="connsiteY128" fmla="*/ 101643 h 601706"/>
                <a:gd name="connsiteX129" fmla="*/ 92869 w 481012"/>
                <a:gd name="connsiteY129" fmla="*/ 123075 h 601706"/>
                <a:gd name="connsiteX130" fmla="*/ 85725 w 481012"/>
                <a:gd name="connsiteY130" fmla="*/ 130218 h 601706"/>
                <a:gd name="connsiteX131" fmla="*/ 73819 w 481012"/>
                <a:gd name="connsiteY131" fmla="*/ 146887 h 601706"/>
                <a:gd name="connsiteX132" fmla="*/ 71437 w 481012"/>
                <a:gd name="connsiteY132" fmla="*/ 154031 h 601706"/>
                <a:gd name="connsiteX133" fmla="*/ 83344 w 481012"/>
                <a:gd name="connsiteY133" fmla="*/ 151650 h 601706"/>
                <a:gd name="connsiteX134" fmla="*/ 69056 w 481012"/>
                <a:gd name="connsiteY134" fmla="*/ 154031 h 601706"/>
                <a:gd name="connsiteX135" fmla="*/ 61912 w 481012"/>
                <a:gd name="connsiteY135" fmla="*/ 161175 h 601706"/>
                <a:gd name="connsiteX136" fmla="*/ 54769 w 481012"/>
                <a:gd name="connsiteY136" fmla="*/ 165937 h 601706"/>
                <a:gd name="connsiteX137" fmla="*/ 50006 w 481012"/>
                <a:gd name="connsiteY137" fmla="*/ 173081 h 601706"/>
                <a:gd name="connsiteX138" fmla="*/ 35719 w 481012"/>
                <a:gd name="connsiteY138" fmla="*/ 177843 h 601706"/>
                <a:gd name="connsiteX139" fmla="*/ 28575 w 481012"/>
                <a:gd name="connsiteY139" fmla="*/ 187368 h 601706"/>
                <a:gd name="connsiteX140" fmla="*/ 30956 w 481012"/>
                <a:gd name="connsiteY140" fmla="*/ 173081 h 601706"/>
                <a:gd name="connsiteX141" fmla="*/ 38100 w 481012"/>
                <a:gd name="connsiteY141" fmla="*/ 156412 h 601706"/>
                <a:gd name="connsiteX142" fmla="*/ 47625 w 481012"/>
                <a:gd name="connsiteY142" fmla="*/ 149268 h 601706"/>
                <a:gd name="connsiteX143" fmla="*/ 54769 w 481012"/>
                <a:gd name="connsiteY143" fmla="*/ 142125 h 601706"/>
                <a:gd name="connsiteX144" fmla="*/ 61912 w 481012"/>
                <a:gd name="connsiteY144" fmla="*/ 139743 h 601706"/>
                <a:gd name="connsiteX145" fmla="*/ 69056 w 481012"/>
                <a:gd name="connsiteY145" fmla="*/ 134981 h 601706"/>
                <a:gd name="connsiteX146" fmla="*/ 73819 w 481012"/>
                <a:gd name="connsiteY146" fmla="*/ 127837 h 601706"/>
                <a:gd name="connsiteX147" fmla="*/ 80962 w 481012"/>
                <a:gd name="connsiteY147" fmla="*/ 123075 h 601706"/>
                <a:gd name="connsiteX148" fmla="*/ 76200 w 481012"/>
                <a:gd name="connsiteY148" fmla="*/ 130218 h 601706"/>
                <a:gd name="connsiteX149" fmla="*/ 59531 w 481012"/>
                <a:gd name="connsiteY149" fmla="*/ 146887 h 601706"/>
                <a:gd name="connsiteX150" fmla="*/ 47625 w 481012"/>
                <a:gd name="connsiteY150" fmla="*/ 156412 h 601706"/>
                <a:gd name="connsiteX151" fmla="*/ 7144 w 481012"/>
                <a:gd name="connsiteY151" fmla="*/ 189750 h 601706"/>
                <a:gd name="connsiteX152" fmla="*/ 4762 w 481012"/>
                <a:gd name="connsiteY152" fmla="*/ 196893 h 601706"/>
                <a:gd name="connsiteX153" fmla="*/ 2381 w 481012"/>
                <a:gd name="connsiteY153" fmla="*/ 182606 h 601706"/>
                <a:gd name="connsiteX154" fmla="*/ 0 w 481012"/>
                <a:gd name="connsiteY154" fmla="*/ 173081 h 601706"/>
                <a:gd name="connsiteX155" fmla="*/ 2381 w 481012"/>
                <a:gd name="connsiteY155" fmla="*/ 187368 h 601706"/>
                <a:gd name="connsiteX156" fmla="*/ 4762 w 481012"/>
                <a:gd name="connsiteY156" fmla="*/ 206418 h 601706"/>
                <a:gd name="connsiteX157" fmla="*/ 7144 w 481012"/>
                <a:gd name="connsiteY157" fmla="*/ 318337 h 601706"/>
                <a:gd name="connsiteX158" fmla="*/ 9525 w 481012"/>
                <a:gd name="connsiteY158" fmla="*/ 375487 h 601706"/>
                <a:gd name="connsiteX159" fmla="*/ 7144 w 481012"/>
                <a:gd name="connsiteY159" fmla="*/ 546937 h 601706"/>
                <a:gd name="connsiteX160" fmla="*/ 2381 w 481012"/>
                <a:gd name="connsiteY160" fmla="*/ 582656 h 601706"/>
                <a:gd name="connsiteX161" fmla="*/ 4762 w 481012"/>
                <a:gd name="connsiteY161" fmla="*/ 599325 h 601706"/>
                <a:gd name="connsiteX162" fmla="*/ 16669 w 481012"/>
                <a:gd name="connsiteY162" fmla="*/ 596943 h 601706"/>
                <a:gd name="connsiteX163" fmla="*/ 21431 w 481012"/>
                <a:gd name="connsiteY163" fmla="*/ 582656 h 601706"/>
                <a:gd name="connsiteX164" fmla="*/ 23812 w 481012"/>
                <a:gd name="connsiteY164" fmla="*/ 532650 h 601706"/>
                <a:gd name="connsiteX165" fmla="*/ 23812 w 481012"/>
                <a:gd name="connsiteY165" fmla="*/ 501693 h 601706"/>
                <a:gd name="connsiteX166" fmla="*/ 21431 w 481012"/>
                <a:gd name="connsiteY166" fmla="*/ 373106 h 601706"/>
                <a:gd name="connsiteX167" fmla="*/ 19050 w 481012"/>
                <a:gd name="connsiteY167" fmla="*/ 361200 h 601706"/>
                <a:gd name="connsiteX168" fmla="*/ 16669 w 481012"/>
                <a:gd name="connsiteY168" fmla="*/ 344531 h 601706"/>
                <a:gd name="connsiteX169" fmla="*/ 19050 w 481012"/>
                <a:gd name="connsiteY169" fmla="*/ 196893 h 601706"/>
                <a:gd name="connsiteX170" fmla="*/ 28575 w 481012"/>
                <a:gd name="connsiteY170" fmla="*/ 199275 h 601706"/>
                <a:gd name="connsiteX171" fmla="*/ 30956 w 481012"/>
                <a:gd name="connsiteY171" fmla="*/ 206418 h 601706"/>
                <a:gd name="connsiteX172" fmla="*/ 28575 w 481012"/>
                <a:gd name="connsiteY172" fmla="*/ 289762 h 601706"/>
                <a:gd name="connsiteX173" fmla="*/ 33337 w 481012"/>
                <a:gd name="connsiteY173" fmla="*/ 389775 h 601706"/>
                <a:gd name="connsiteX174" fmla="*/ 35719 w 481012"/>
                <a:gd name="connsiteY174" fmla="*/ 454068 h 601706"/>
                <a:gd name="connsiteX175" fmla="*/ 33337 w 481012"/>
                <a:gd name="connsiteY175" fmla="*/ 596943 h 601706"/>
                <a:gd name="connsiteX176" fmla="*/ 40481 w 481012"/>
                <a:gd name="connsiteY176" fmla="*/ 601706 h 601706"/>
                <a:gd name="connsiteX177" fmla="*/ 95250 w 481012"/>
                <a:gd name="connsiteY177" fmla="*/ 599325 h 601706"/>
                <a:gd name="connsiteX178" fmla="*/ 104775 w 481012"/>
                <a:gd name="connsiteY178" fmla="*/ 596943 h 601706"/>
                <a:gd name="connsiteX179" fmla="*/ 111919 w 481012"/>
                <a:gd name="connsiteY179" fmla="*/ 594562 h 601706"/>
                <a:gd name="connsiteX180" fmla="*/ 126206 w 481012"/>
                <a:gd name="connsiteY180" fmla="*/ 596943 h 601706"/>
                <a:gd name="connsiteX181" fmla="*/ 142875 w 481012"/>
                <a:gd name="connsiteY181" fmla="*/ 601706 h 601706"/>
                <a:gd name="connsiteX182" fmla="*/ 200025 w 481012"/>
                <a:gd name="connsiteY182" fmla="*/ 596943 h 601706"/>
                <a:gd name="connsiteX183" fmla="*/ 209550 w 481012"/>
                <a:gd name="connsiteY183" fmla="*/ 594562 h 601706"/>
                <a:gd name="connsiteX184" fmla="*/ 223837 w 481012"/>
                <a:gd name="connsiteY184" fmla="*/ 592181 h 601706"/>
                <a:gd name="connsiteX185" fmla="*/ 230981 w 481012"/>
                <a:gd name="connsiteY185" fmla="*/ 589800 h 601706"/>
                <a:gd name="connsiteX186" fmla="*/ 254794 w 481012"/>
                <a:gd name="connsiteY186" fmla="*/ 585037 h 601706"/>
                <a:gd name="connsiteX187" fmla="*/ 261937 w 481012"/>
                <a:gd name="connsiteY187" fmla="*/ 589800 h 601706"/>
                <a:gd name="connsiteX188" fmla="*/ 278606 w 481012"/>
                <a:gd name="connsiteY188" fmla="*/ 592181 h 601706"/>
                <a:gd name="connsiteX189" fmla="*/ 326231 w 481012"/>
                <a:gd name="connsiteY189" fmla="*/ 594562 h 601706"/>
                <a:gd name="connsiteX190" fmla="*/ 366712 w 481012"/>
                <a:gd name="connsiteY190" fmla="*/ 592181 h 601706"/>
                <a:gd name="connsiteX191" fmla="*/ 481012 w 481012"/>
                <a:gd name="connsiteY191" fmla="*/ 587418 h 601706"/>
                <a:gd name="connsiteX192" fmla="*/ 442912 w 481012"/>
                <a:gd name="connsiteY192" fmla="*/ 580275 h 601706"/>
                <a:gd name="connsiteX193" fmla="*/ 366712 w 481012"/>
                <a:gd name="connsiteY193" fmla="*/ 575512 h 601706"/>
                <a:gd name="connsiteX194" fmla="*/ 328612 w 481012"/>
                <a:gd name="connsiteY194" fmla="*/ 573131 h 601706"/>
                <a:gd name="connsiteX195" fmla="*/ 295275 w 481012"/>
                <a:gd name="connsiteY195" fmla="*/ 580275 h 601706"/>
                <a:gd name="connsiteX196" fmla="*/ 242887 w 481012"/>
                <a:gd name="connsiteY196" fmla="*/ 577893 h 601706"/>
                <a:gd name="connsiteX197" fmla="*/ 233362 w 481012"/>
                <a:gd name="connsiteY197" fmla="*/ 575512 h 601706"/>
                <a:gd name="connsiteX198" fmla="*/ 164306 w 481012"/>
                <a:gd name="connsiteY198" fmla="*/ 577893 h 601706"/>
                <a:gd name="connsiteX199" fmla="*/ 76200 w 481012"/>
                <a:gd name="connsiteY199" fmla="*/ 573131 h 601706"/>
                <a:gd name="connsiteX200" fmla="*/ 45244 w 481012"/>
                <a:gd name="connsiteY200" fmla="*/ 575512 h 601706"/>
                <a:gd name="connsiteX201" fmla="*/ 47625 w 481012"/>
                <a:gd name="connsiteY201" fmla="*/ 585037 h 601706"/>
                <a:gd name="connsiteX202" fmla="*/ 54769 w 481012"/>
                <a:gd name="connsiteY202" fmla="*/ 587418 h 601706"/>
                <a:gd name="connsiteX203" fmla="*/ 64294 w 481012"/>
                <a:gd name="connsiteY203" fmla="*/ 589800 h 601706"/>
                <a:gd name="connsiteX204" fmla="*/ 95250 w 481012"/>
                <a:gd name="connsiteY204" fmla="*/ 587418 h 601706"/>
                <a:gd name="connsiteX205" fmla="*/ 85725 w 481012"/>
                <a:gd name="connsiteY205" fmla="*/ 561225 h 601706"/>
                <a:gd name="connsiteX206" fmla="*/ 71437 w 481012"/>
                <a:gd name="connsiteY206" fmla="*/ 556462 h 601706"/>
                <a:gd name="connsiteX207" fmla="*/ 52387 w 481012"/>
                <a:gd name="connsiteY207" fmla="*/ 554081 h 601706"/>
                <a:gd name="connsiteX208" fmla="*/ 64294 w 481012"/>
                <a:gd name="connsiteY208" fmla="*/ 558843 h 601706"/>
                <a:gd name="connsiteX209" fmla="*/ 78581 w 481012"/>
                <a:gd name="connsiteY209" fmla="*/ 561225 h 601706"/>
                <a:gd name="connsiteX210" fmla="*/ 111919 w 481012"/>
                <a:gd name="connsiteY210" fmla="*/ 568368 h 601706"/>
                <a:gd name="connsiteX211" fmla="*/ 142875 w 481012"/>
                <a:gd name="connsiteY211" fmla="*/ 573131 h 601706"/>
                <a:gd name="connsiteX212" fmla="*/ 180975 w 481012"/>
                <a:gd name="connsiteY212" fmla="*/ 575512 h 601706"/>
                <a:gd name="connsiteX213" fmla="*/ 192881 w 481012"/>
                <a:gd name="connsiteY213" fmla="*/ 577893 h 601706"/>
                <a:gd name="connsiteX214" fmla="*/ 159544 w 481012"/>
                <a:gd name="connsiteY214" fmla="*/ 573131 h 601706"/>
                <a:gd name="connsiteX215" fmla="*/ 142875 w 481012"/>
                <a:gd name="connsiteY215" fmla="*/ 570750 h 601706"/>
                <a:gd name="connsiteX216" fmla="*/ 121444 w 481012"/>
                <a:gd name="connsiteY216" fmla="*/ 563606 h 601706"/>
                <a:gd name="connsiteX217" fmla="*/ 114300 w 481012"/>
                <a:gd name="connsiteY217" fmla="*/ 561225 h 601706"/>
                <a:gd name="connsiteX218" fmla="*/ 192881 w 481012"/>
                <a:gd name="connsiteY218" fmla="*/ 558843 h 601706"/>
                <a:gd name="connsiteX219" fmla="*/ 147637 w 481012"/>
                <a:gd name="connsiteY219" fmla="*/ 554081 h 601706"/>
                <a:gd name="connsiteX220" fmla="*/ 188119 w 481012"/>
                <a:gd name="connsiteY220" fmla="*/ 551700 h 601706"/>
                <a:gd name="connsiteX221" fmla="*/ 176212 w 481012"/>
                <a:gd name="connsiteY221" fmla="*/ 549318 h 601706"/>
                <a:gd name="connsiteX222" fmla="*/ 147637 w 481012"/>
                <a:gd name="connsiteY222" fmla="*/ 544556 h 601706"/>
                <a:gd name="connsiteX223" fmla="*/ 59531 w 481012"/>
                <a:gd name="connsiteY223" fmla="*/ 542175 h 601706"/>
                <a:gd name="connsiteX224" fmla="*/ 80962 w 481012"/>
                <a:gd name="connsiteY224" fmla="*/ 544556 h 601706"/>
                <a:gd name="connsiteX225" fmla="*/ 114300 w 481012"/>
                <a:gd name="connsiteY225" fmla="*/ 549318 h 601706"/>
                <a:gd name="connsiteX226" fmla="*/ 200025 w 481012"/>
                <a:gd name="connsiteY226" fmla="*/ 546937 h 601706"/>
                <a:gd name="connsiteX227" fmla="*/ 183356 w 481012"/>
                <a:gd name="connsiteY227" fmla="*/ 544556 h 601706"/>
                <a:gd name="connsiteX228" fmla="*/ 133350 w 481012"/>
                <a:gd name="connsiteY228" fmla="*/ 542175 h 601706"/>
                <a:gd name="connsiteX229" fmla="*/ 107156 w 481012"/>
                <a:gd name="connsiteY229" fmla="*/ 535031 h 601706"/>
                <a:gd name="connsiteX230" fmla="*/ 88106 w 481012"/>
                <a:gd name="connsiteY230" fmla="*/ 527887 h 601706"/>
                <a:gd name="connsiteX231" fmla="*/ 95250 w 481012"/>
                <a:gd name="connsiteY231" fmla="*/ 525506 h 601706"/>
                <a:gd name="connsiteX232" fmla="*/ 147637 w 481012"/>
                <a:gd name="connsiteY232" fmla="*/ 518362 h 601706"/>
                <a:gd name="connsiteX233" fmla="*/ 152400 w 481012"/>
                <a:gd name="connsiteY233" fmla="*/ 513600 h 601706"/>
                <a:gd name="connsiteX234" fmla="*/ 135731 w 481012"/>
                <a:gd name="connsiteY234" fmla="*/ 511218 h 601706"/>
                <a:gd name="connsiteX235" fmla="*/ 92869 w 481012"/>
                <a:gd name="connsiteY235" fmla="*/ 506456 h 601706"/>
                <a:gd name="connsiteX236" fmla="*/ 52387 w 481012"/>
                <a:gd name="connsiteY236" fmla="*/ 499312 h 601706"/>
                <a:gd name="connsiteX237" fmla="*/ 59531 w 481012"/>
                <a:gd name="connsiteY237" fmla="*/ 506456 h 601706"/>
                <a:gd name="connsiteX238" fmla="*/ 57150 w 481012"/>
                <a:gd name="connsiteY238" fmla="*/ 492168 h 601706"/>
                <a:gd name="connsiteX239" fmla="*/ 54769 w 481012"/>
                <a:gd name="connsiteY239" fmla="*/ 482643 h 601706"/>
                <a:gd name="connsiteX240" fmla="*/ 52387 w 481012"/>
                <a:gd name="connsiteY240" fmla="*/ 470737 h 601706"/>
                <a:gd name="connsiteX241" fmla="*/ 54769 w 481012"/>
                <a:gd name="connsiteY241" fmla="*/ 501693 h 601706"/>
                <a:gd name="connsiteX242" fmla="*/ 64294 w 481012"/>
                <a:gd name="connsiteY242" fmla="*/ 401681 h 601706"/>
                <a:gd name="connsiteX243" fmla="*/ 66675 w 481012"/>
                <a:gd name="connsiteY243" fmla="*/ 465975 h 601706"/>
                <a:gd name="connsiteX244" fmla="*/ 69056 w 481012"/>
                <a:gd name="connsiteY244" fmla="*/ 482643 h 601706"/>
                <a:gd name="connsiteX245" fmla="*/ 64294 w 481012"/>
                <a:gd name="connsiteY245" fmla="*/ 363581 h 601706"/>
                <a:gd name="connsiteX246" fmla="*/ 61912 w 481012"/>
                <a:gd name="connsiteY246" fmla="*/ 489787 h 601706"/>
                <a:gd name="connsiteX247" fmla="*/ 59531 w 481012"/>
                <a:gd name="connsiteY247" fmla="*/ 465975 h 601706"/>
                <a:gd name="connsiteX248" fmla="*/ 57150 w 481012"/>
                <a:gd name="connsiteY248" fmla="*/ 408825 h 601706"/>
                <a:gd name="connsiteX249" fmla="*/ 54769 w 481012"/>
                <a:gd name="connsiteY249" fmla="*/ 327862 h 601706"/>
                <a:gd name="connsiteX250" fmla="*/ 47625 w 481012"/>
                <a:gd name="connsiteY250" fmla="*/ 289762 h 601706"/>
                <a:gd name="connsiteX251" fmla="*/ 50006 w 481012"/>
                <a:gd name="connsiteY251" fmla="*/ 311193 h 601706"/>
                <a:gd name="connsiteX252" fmla="*/ 59531 w 481012"/>
                <a:gd name="connsiteY252" fmla="*/ 244518 h 601706"/>
                <a:gd name="connsiteX253" fmla="*/ 66675 w 481012"/>
                <a:gd name="connsiteY253" fmla="*/ 365962 h 601706"/>
                <a:gd name="connsiteX254" fmla="*/ 71437 w 481012"/>
                <a:gd name="connsiteY254" fmla="*/ 418350 h 601706"/>
                <a:gd name="connsiteX255" fmla="*/ 76200 w 481012"/>
                <a:gd name="connsiteY255" fmla="*/ 368343 h 601706"/>
                <a:gd name="connsiteX256" fmla="*/ 80962 w 481012"/>
                <a:gd name="connsiteY256" fmla="*/ 332625 h 601706"/>
                <a:gd name="connsiteX257" fmla="*/ 88106 w 481012"/>
                <a:gd name="connsiteY257" fmla="*/ 335006 h 601706"/>
                <a:gd name="connsiteX258" fmla="*/ 95250 w 481012"/>
                <a:gd name="connsiteY258" fmla="*/ 387393 h 601706"/>
                <a:gd name="connsiteX259" fmla="*/ 100012 w 481012"/>
                <a:gd name="connsiteY259" fmla="*/ 430256 h 601706"/>
                <a:gd name="connsiteX260" fmla="*/ 104775 w 481012"/>
                <a:gd name="connsiteY260" fmla="*/ 458831 h 601706"/>
                <a:gd name="connsiteX261" fmla="*/ 85725 w 481012"/>
                <a:gd name="connsiteY261" fmla="*/ 361200 h 601706"/>
                <a:gd name="connsiteX262" fmla="*/ 73819 w 481012"/>
                <a:gd name="connsiteY262" fmla="*/ 330243 h 601706"/>
                <a:gd name="connsiteX263" fmla="*/ 71437 w 481012"/>
                <a:gd name="connsiteY263" fmla="*/ 323100 h 601706"/>
                <a:gd name="connsiteX264" fmla="*/ 71437 w 481012"/>
                <a:gd name="connsiteY264" fmla="*/ 446925 h 601706"/>
                <a:gd name="connsiteX265" fmla="*/ 76200 w 481012"/>
                <a:gd name="connsiteY265" fmla="*/ 458831 h 601706"/>
                <a:gd name="connsiteX266" fmla="*/ 83344 w 481012"/>
                <a:gd name="connsiteY266" fmla="*/ 475500 h 601706"/>
                <a:gd name="connsiteX267" fmla="*/ 85725 w 481012"/>
                <a:gd name="connsiteY267" fmla="*/ 463593 h 601706"/>
                <a:gd name="connsiteX268" fmla="*/ 88106 w 481012"/>
                <a:gd name="connsiteY268" fmla="*/ 442162 h 601706"/>
                <a:gd name="connsiteX269" fmla="*/ 90487 w 481012"/>
                <a:gd name="connsiteY269" fmla="*/ 451687 h 601706"/>
                <a:gd name="connsiteX270" fmla="*/ 95250 w 481012"/>
                <a:gd name="connsiteY270" fmla="*/ 492168 h 601706"/>
                <a:gd name="connsiteX271" fmla="*/ 104775 w 481012"/>
                <a:gd name="connsiteY271" fmla="*/ 435018 h 601706"/>
                <a:gd name="connsiteX272" fmla="*/ 116681 w 481012"/>
                <a:gd name="connsiteY272" fmla="*/ 387393 h 601706"/>
                <a:gd name="connsiteX273" fmla="*/ 119062 w 481012"/>
                <a:gd name="connsiteY273" fmla="*/ 427875 h 601706"/>
                <a:gd name="connsiteX274" fmla="*/ 121444 w 481012"/>
                <a:gd name="connsiteY274" fmla="*/ 473118 h 601706"/>
                <a:gd name="connsiteX275" fmla="*/ 128587 w 481012"/>
                <a:gd name="connsiteY275" fmla="*/ 504075 h 601706"/>
                <a:gd name="connsiteX276" fmla="*/ 133350 w 481012"/>
                <a:gd name="connsiteY276" fmla="*/ 442162 h 601706"/>
                <a:gd name="connsiteX277" fmla="*/ 135731 w 481012"/>
                <a:gd name="connsiteY277" fmla="*/ 477881 h 601706"/>
                <a:gd name="connsiteX278" fmla="*/ 138112 w 481012"/>
                <a:gd name="connsiteY278" fmla="*/ 492168 h 601706"/>
                <a:gd name="connsiteX279" fmla="*/ 140494 w 481012"/>
                <a:gd name="connsiteY279" fmla="*/ 485025 h 601706"/>
                <a:gd name="connsiteX280" fmla="*/ 142875 w 481012"/>
                <a:gd name="connsiteY280" fmla="*/ 449306 h 601706"/>
                <a:gd name="connsiteX281" fmla="*/ 145256 w 481012"/>
                <a:gd name="connsiteY281" fmla="*/ 470737 h 601706"/>
                <a:gd name="connsiteX282" fmla="*/ 147637 w 481012"/>
                <a:gd name="connsiteY282" fmla="*/ 477881 h 601706"/>
                <a:gd name="connsiteX283" fmla="*/ 152400 w 481012"/>
                <a:gd name="connsiteY283" fmla="*/ 454068 h 601706"/>
                <a:gd name="connsiteX284" fmla="*/ 164306 w 481012"/>
                <a:gd name="connsiteY284" fmla="*/ 346912 h 601706"/>
                <a:gd name="connsiteX285" fmla="*/ 173831 w 481012"/>
                <a:gd name="connsiteY285" fmla="*/ 354056 h 601706"/>
                <a:gd name="connsiteX286" fmla="*/ 176212 w 481012"/>
                <a:gd name="connsiteY286" fmla="*/ 346912 h 601706"/>
                <a:gd name="connsiteX287" fmla="*/ 188119 w 481012"/>
                <a:gd name="connsiteY287" fmla="*/ 475500 h 601706"/>
                <a:gd name="connsiteX288" fmla="*/ 190500 w 481012"/>
                <a:gd name="connsiteY288" fmla="*/ 418350 h 601706"/>
                <a:gd name="connsiteX289" fmla="*/ 192881 w 481012"/>
                <a:gd name="connsiteY289" fmla="*/ 344531 h 601706"/>
                <a:gd name="connsiteX290" fmla="*/ 195262 w 481012"/>
                <a:gd name="connsiteY290" fmla="*/ 439781 h 601706"/>
                <a:gd name="connsiteX291" fmla="*/ 197644 w 481012"/>
                <a:gd name="connsiteY291" fmla="*/ 408825 h 601706"/>
                <a:gd name="connsiteX292" fmla="*/ 202406 w 481012"/>
                <a:gd name="connsiteY292" fmla="*/ 468356 h 601706"/>
                <a:gd name="connsiteX293" fmla="*/ 211931 w 481012"/>
                <a:gd name="connsiteY293" fmla="*/ 318337 h 601706"/>
                <a:gd name="connsiteX294" fmla="*/ 219075 w 481012"/>
                <a:gd name="connsiteY294" fmla="*/ 246900 h 601706"/>
                <a:gd name="connsiteX295" fmla="*/ 221456 w 481012"/>
                <a:gd name="connsiteY295" fmla="*/ 368343 h 601706"/>
                <a:gd name="connsiteX296" fmla="*/ 226219 w 481012"/>
                <a:gd name="connsiteY296" fmla="*/ 401681 h 601706"/>
                <a:gd name="connsiteX297" fmla="*/ 228600 w 481012"/>
                <a:gd name="connsiteY297" fmla="*/ 423112 h 601706"/>
                <a:gd name="connsiteX298" fmla="*/ 233362 w 481012"/>
                <a:gd name="connsiteY298" fmla="*/ 299287 h 601706"/>
                <a:gd name="connsiteX299" fmla="*/ 235744 w 481012"/>
                <a:gd name="connsiteY299" fmla="*/ 277856 h 601706"/>
                <a:gd name="connsiteX300" fmla="*/ 240506 w 481012"/>
                <a:gd name="connsiteY300" fmla="*/ 315956 h 601706"/>
                <a:gd name="connsiteX301" fmla="*/ 242887 w 481012"/>
                <a:gd name="connsiteY301" fmla="*/ 365962 h 601706"/>
                <a:gd name="connsiteX302" fmla="*/ 250031 w 481012"/>
                <a:gd name="connsiteY302" fmla="*/ 401681 h 601706"/>
                <a:gd name="connsiteX303" fmla="*/ 252412 w 481012"/>
                <a:gd name="connsiteY303" fmla="*/ 289762 h 601706"/>
                <a:gd name="connsiteX304" fmla="*/ 254794 w 481012"/>
                <a:gd name="connsiteY304" fmla="*/ 275475 h 601706"/>
                <a:gd name="connsiteX305" fmla="*/ 257175 w 481012"/>
                <a:gd name="connsiteY305" fmla="*/ 435018 h 601706"/>
                <a:gd name="connsiteX306" fmla="*/ 259556 w 481012"/>
                <a:gd name="connsiteY306" fmla="*/ 451687 h 601706"/>
                <a:gd name="connsiteX307" fmla="*/ 261937 w 481012"/>
                <a:gd name="connsiteY307" fmla="*/ 344531 h 601706"/>
                <a:gd name="connsiteX308" fmla="*/ 228600 w 481012"/>
                <a:gd name="connsiteY308" fmla="*/ 458831 h 601706"/>
                <a:gd name="connsiteX309" fmla="*/ 214312 w 481012"/>
                <a:gd name="connsiteY309" fmla="*/ 525506 h 601706"/>
                <a:gd name="connsiteX310" fmla="*/ 211931 w 481012"/>
                <a:gd name="connsiteY310" fmla="*/ 549318 h 601706"/>
                <a:gd name="connsiteX311" fmla="*/ 209550 w 481012"/>
                <a:gd name="connsiteY311" fmla="*/ 506456 h 601706"/>
                <a:gd name="connsiteX312" fmla="*/ 216694 w 481012"/>
                <a:gd name="connsiteY312" fmla="*/ 392156 h 601706"/>
                <a:gd name="connsiteX313" fmla="*/ 226219 w 481012"/>
                <a:gd name="connsiteY313" fmla="*/ 435018 h 601706"/>
                <a:gd name="connsiteX314" fmla="*/ 230981 w 481012"/>
                <a:gd name="connsiteY314" fmla="*/ 473118 h 601706"/>
                <a:gd name="connsiteX315" fmla="*/ 235744 w 481012"/>
                <a:gd name="connsiteY315" fmla="*/ 499312 h 601706"/>
                <a:gd name="connsiteX316" fmla="*/ 238125 w 481012"/>
                <a:gd name="connsiteY316" fmla="*/ 482643 h 601706"/>
                <a:gd name="connsiteX317" fmla="*/ 242887 w 481012"/>
                <a:gd name="connsiteY317" fmla="*/ 375487 h 601706"/>
                <a:gd name="connsiteX318" fmla="*/ 250031 w 481012"/>
                <a:gd name="connsiteY318" fmla="*/ 499312 h 601706"/>
                <a:gd name="connsiteX319" fmla="*/ 252412 w 481012"/>
                <a:gd name="connsiteY319" fmla="*/ 506456 h 601706"/>
                <a:gd name="connsiteX320" fmla="*/ 278606 w 481012"/>
                <a:gd name="connsiteY320" fmla="*/ 251662 h 601706"/>
                <a:gd name="connsiteX321" fmla="*/ 290512 w 481012"/>
                <a:gd name="connsiteY321" fmla="*/ 385012 h 601706"/>
                <a:gd name="connsiteX322" fmla="*/ 304800 w 481012"/>
                <a:gd name="connsiteY322" fmla="*/ 446925 h 601706"/>
                <a:gd name="connsiteX323" fmla="*/ 302419 w 481012"/>
                <a:gd name="connsiteY323" fmla="*/ 387393 h 601706"/>
                <a:gd name="connsiteX324" fmla="*/ 300037 w 481012"/>
                <a:gd name="connsiteY324" fmla="*/ 358818 h 601706"/>
                <a:gd name="connsiteX325" fmla="*/ 297656 w 481012"/>
                <a:gd name="connsiteY325" fmla="*/ 325481 h 601706"/>
                <a:gd name="connsiteX326" fmla="*/ 288131 w 481012"/>
                <a:gd name="connsiteY326" fmla="*/ 365962 h 601706"/>
                <a:gd name="connsiteX327" fmla="*/ 283369 w 481012"/>
                <a:gd name="connsiteY327" fmla="*/ 406443 h 601706"/>
                <a:gd name="connsiteX328" fmla="*/ 280987 w 481012"/>
                <a:gd name="connsiteY328" fmla="*/ 430256 h 601706"/>
                <a:gd name="connsiteX329" fmla="*/ 264319 w 481012"/>
                <a:gd name="connsiteY329" fmla="*/ 351675 h 601706"/>
                <a:gd name="connsiteX330" fmla="*/ 261937 w 481012"/>
                <a:gd name="connsiteY330" fmla="*/ 401681 h 601706"/>
                <a:gd name="connsiteX331" fmla="*/ 264319 w 481012"/>
                <a:gd name="connsiteY331" fmla="*/ 437400 h 601706"/>
                <a:gd name="connsiteX332" fmla="*/ 271462 w 481012"/>
                <a:gd name="connsiteY332" fmla="*/ 344531 h 601706"/>
                <a:gd name="connsiteX333" fmla="*/ 273844 w 481012"/>
                <a:gd name="connsiteY333" fmla="*/ 282618 h 601706"/>
                <a:gd name="connsiteX334" fmla="*/ 290512 w 481012"/>
                <a:gd name="connsiteY334" fmla="*/ 344531 h 601706"/>
                <a:gd name="connsiteX335" fmla="*/ 302419 w 481012"/>
                <a:gd name="connsiteY335" fmla="*/ 394537 h 601706"/>
                <a:gd name="connsiteX336" fmla="*/ 307181 w 481012"/>
                <a:gd name="connsiteY336" fmla="*/ 427875 h 601706"/>
                <a:gd name="connsiteX337" fmla="*/ 309562 w 481012"/>
                <a:gd name="connsiteY337" fmla="*/ 437400 h 601706"/>
                <a:gd name="connsiteX338" fmla="*/ 311944 w 481012"/>
                <a:gd name="connsiteY338" fmla="*/ 451687 h 601706"/>
                <a:gd name="connsiteX339" fmla="*/ 319087 w 481012"/>
                <a:gd name="connsiteY339" fmla="*/ 468356 h 601706"/>
                <a:gd name="connsiteX340" fmla="*/ 321469 w 481012"/>
                <a:gd name="connsiteY340" fmla="*/ 454068 h 601706"/>
                <a:gd name="connsiteX341" fmla="*/ 328612 w 481012"/>
                <a:gd name="connsiteY341" fmla="*/ 389775 h 601706"/>
                <a:gd name="connsiteX342" fmla="*/ 326231 w 481012"/>
                <a:gd name="connsiteY342" fmla="*/ 415968 h 601706"/>
                <a:gd name="connsiteX343" fmla="*/ 300037 w 481012"/>
                <a:gd name="connsiteY343" fmla="*/ 287381 h 601706"/>
                <a:gd name="connsiteX344" fmla="*/ 304800 w 481012"/>
                <a:gd name="connsiteY344" fmla="*/ 308812 h 601706"/>
                <a:gd name="connsiteX345" fmla="*/ 314325 w 481012"/>
                <a:gd name="connsiteY345" fmla="*/ 358818 h 601706"/>
                <a:gd name="connsiteX346" fmla="*/ 321469 w 481012"/>
                <a:gd name="connsiteY346" fmla="*/ 396918 h 601706"/>
                <a:gd name="connsiteX347" fmla="*/ 323850 w 481012"/>
                <a:gd name="connsiteY347" fmla="*/ 349293 h 601706"/>
                <a:gd name="connsiteX348" fmla="*/ 326231 w 481012"/>
                <a:gd name="connsiteY348" fmla="*/ 330243 h 601706"/>
                <a:gd name="connsiteX349" fmla="*/ 335756 w 481012"/>
                <a:gd name="connsiteY349" fmla="*/ 351675 h 601706"/>
                <a:gd name="connsiteX350" fmla="*/ 342900 w 481012"/>
                <a:gd name="connsiteY350" fmla="*/ 406443 h 601706"/>
                <a:gd name="connsiteX351" fmla="*/ 350044 w 481012"/>
                <a:gd name="connsiteY351" fmla="*/ 485025 h 601706"/>
                <a:gd name="connsiteX352" fmla="*/ 361950 w 481012"/>
                <a:gd name="connsiteY352" fmla="*/ 351675 h 601706"/>
                <a:gd name="connsiteX353" fmla="*/ 366712 w 481012"/>
                <a:gd name="connsiteY353" fmla="*/ 368343 h 601706"/>
                <a:gd name="connsiteX354" fmla="*/ 369094 w 481012"/>
                <a:gd name="connsiteY354" fmla="*/ 308812 h 601706"/>
                <a:gd name="connsiteX355" fmla="*/ 378619 w 481012"/>
                <a:gd name="connsiteY355" fmla="*/ 382631 h 601706"/>
                <a:gd name="connsiteX356" fmla="*/ 383381 w 481012"/>
                <a:gd name="connsiteY356" fmla="*/ 404062 h 601706"/>
                <a:gd name="connsiteX357" fmla="*/ 385762 w 481012"/>
                <a:gd name="connsiteY357" fmla="*/ 377868 h 601706"/>
                <a:gd name="connsiteX358" fmla="*/ 388144 w 481012"/>
                <a:gd name="connsiteY358" fmla="*/ 294525 h 601706"/>
                <a:gd name="connsiteX359" fmla="*/ 390525 w 481012"/>
                <a:gd name="connsiteY359" fmla="*/ 420731 h 601706"/>
                <a:gd name="connsiteX360" fmla="*/ 383381 w 481012"/>
                <a:gd name="connsiteY360" fmla="*/ 254043 h 601706"/>
                <a:gd name="connsiteX361" fmla="*/ 376237 w 481012"/>
                <a:gd name="connsiteY361" fmla="*/ 313575 h 601706"/>
                <a:gd name="connsiteX362" fmla="*/ 361950 w 481012"/>
                <a:gd name="connsiteY362" fmla="*/ 444543 h 601706"/>
                <a:gd name="connsiteX363" fmla="*/ 359569 w 481012"/>
                <a:gd name="connsiteY363" fmla="*/ 496931 h 601706"/>
                <a:gd name="connsiteX364" fmla="*/ 357187 w 481012"/>
                <a:gd name="connsiteY364" fmla="*/ 504075 h 601706"/>
                <a:gd name="connsiteX365" fmla="*/ 354806 w 481012"/>
                <a:gd name="connsiteY365" fmla="*/ 458831 h 601706"/>
                <a:gd name="connsiteX366" fmla="*/ 350044 w 481012"/>
                <a:gd name="connsiteY366" fmla="*/ 420731 h 601706"/>
                <a:gd name="connsiteX367" fmla="*/ 352425 w 481012"/>
                <a:gd name="connsiteY367" fmla="*/ 468356 h 601706"/>
                <a:gd name="connsiteX368" fmla="*/ 359569 w 481012"/>
                <a:gd name="connsiteY368" fmla="*/ 485025 h 601706"/>
                <a:gd name="connsiteX369" fmla="*/ 364331 w 481012"/>
                <a:gd name="connsiteY369" fmla="*/ 468356 h 601706"/>
                <a:gd name="connsiteX370" fmla="*/ 369094 w 481012"/>
                <a:gd name="connsiteY370" fmla="*/ 406443 h 601706"/>
                <a:gd name="connsiteX371" fmla="*/ 373856 w 481012"/>
                <a:gd name="connsiteY371" fmla="*/ 387393 h 601706"/>
                <a:gd name="connsiteX372" fmla="*/ 388144 w 481012"/>
                <a:gd name="connsiteY372" fmla="*/ 451687 h 601706"/>
                <a:gd name="connsiteX373" fmla="*/ 392906 w 481012"/>
                <a:gd name="connsiteY373" fmla="*/ 425493 h 601706"/>
                <a:gd name="connsiteX374" fmla="*/ 390525 w 481012"/>
                <a:gd name="connsiteY374" fmla="*/ 413587 h 601706"/>
                <a:gd name="connsiteX375" fmla="*/ 388144 w 481012"/>
                <a:gd name="connsiteY375" fmla="*/ 442162 h 601706"/>
                <a:gd name="connsiteX376" fmla="*/ 392906 w 481012"/>
                <a:gd name="connsiteY376" fmla="*/ 473118 h 601706"/>
                <a:gd name="connsiteX377" fmla="*/ 402431 w 481012"/>
                <a:gd name="connsiteY377" fmla="*/ 361200 h 601706"/>
                <a:gd name="connsiteX378" fmla="*/ 407194 w 481012"/>
                <a:gd name="connsiteY378" fmla="*/ 437400 h 601706"/>
                <a:gd name="connsiteX379" fmla="*/ 411956 w 481012"/>
                <a:gd name="connsiteY379" fmla="*/ 458831 h 601706"/>
                <a:gd name="connsiteX380" fmla="*/ 409575 w 481012"/>
                <a:gd name="connsiteY380" fmla="*/ 389775 h 601706"/>
                <a:gd name="connsiteX381" fmla="*/ 404812 w 481012"/>
                <a:gd name="connsiteY381" fmla="*/ 349293 h 601706"/>
                <a:gd name="connsiteX382" fmla="*/ 407194 w 481012"/>
                <a:gd name="connsiteY382" fmla="*/ 408825 h 601706"/>
                <a:gd name="connsiteX383" fmla="*/ 409575 w 481012"/>
                <a:gd name="connsiteY383" fmla="*/ 420731 h 601706"/>
                <a:gd name="connsiteX384" fmla="*/ 411956 w 481012"/>
                <a:gd name="connsiteY384" fmla="*/ 408825 h 601706"/>
                <a:gd name="connsiteX385" fmla="*/ 419100 w 481012"/>
                <a:gd name="connsiteY385" fmla="*/ 330243 h 601706"/>
                <a:gd name="connsiteX386" fmla="*/ 428625 w 481012"/>
                <a:gd name="connsiteY386" fmla="*/ 251662 h 601706"/>
                <a:gd name="connsiteX387" fmla="*/ 431006 w 481012"/>
                <a:gd name="connsiteY387" fmla="*/ 415968 h 601706"/>
                <a:gd name="connsiteX388" fmla="*/ 433387 w 481012"/>
                <a:gd name="connsiteY388" fmla="*/ 385012 h 601706"/>
                <a:gd name="connsiteX389" fmla="*/ 435769 w 481012"/>
                <a:gd name="connsiteY389" fmla="*/ 315956 h 601706"/>
                <a:gd name="connsiteX390" fmla="*/ 440531 w 481012"/>
                <a:gd name="connsiteY390" fmla="*/ 363581 h 601706"/>
                <a:gd name="connsiteX391" fmla="*/ 445294 w 481012"/>
                <a:gd name="connsiteY391" fmla="*/ 404062 h 601706"/>
                <a:gd name="connsiteX392" fmla="*/ 450056 w 481012"/>
                <a:gd name="connsiteY392" fmla="*/ 423112 h 601706"/>
                <a:gd name="connsiteX393" fmla="*/ 454819 w 481012"/>
                <a:gd name="connsiteY393" fmla="*/ 382631 h 601706"/>
                <a:gd name="connsiteX394" fmla="*/ 457200 w 481012"/>
                <a:gd name="connsiteY394" fmla="*/ 351675 h 601706"/>
                <a:gd name="connsiteX395" fmla="*/ 466725 w 481012"/>
                <a:gd name="connsiteY395" fmla="*/ 285000 h 601706"/>
                <a:gd name="connsiteX396" fmla="*/ 464344 w 481012"/>
                <a:gd name="connsiteY396" fmla="*/ 292143 h 601706"/>
                <a:gd name="connsiteX397" fmla="*/ 459581 w 481012"/>
                <a:gd name="connsiteY397" fmla="*/ 280237 h 601706"/>
                <a:gd name="connsiteX398" fmla="*/ 457200 w 481012"/>
                <a:gd name="connsiteY398" fmla="*/ 258806 h 601706"/>
                <a:gd name="connsiteX399" fmla="*/ 452437 w 481012"/>
                <a:gd name="connsiteY399" fmla="*/ 308812 h 601706"/>
                <a:gd name="connsiteX400" fmla="*/ 442912 w 481012"/>
                <a:gd name="connsiteY400" fmla="*/ 258806 h 601706"/>
                <a:gd name="connsiteX401" fmla="*/ 435769 w 481012"/>
                <a:gd name="connsiteY401" fmla="*/ 227850 h 601706"/>
                <a:gd name="connsiteX402" fmla="*/ 428625 w 481012"/>
                <a:gd name="connsiteY402" fmla="*/ 263568 h 601706"/>
                <a:gd name="connsiteX403" fmla="*/ 426244 w 481012"/>
                <a:gd name="connsiteY403" fmla="*/ 306431 h 601706"/>
                <a:gd name="connsiteX404" fmla="*/ 423862 w 481012"/>
                <a:gd name="connsiteY404" fmla="*/ 342150 h 601706"/>
                <a:gd name="connsiteX405" fmla="*/ 421481 w 481012"/>
                <a:gd name="connsiteY405" fmla="*/ 351675 h 601706"/>
                <a:gd name="connsiteX406" fmla="*/ 419100 w 481012"/>
                <a:gd name="connsiteY406" fmla="*/ 323100 h 601706"/>
                <a:gd name="connsiteX407" fmla="*/ 414337 w 481012"/>
                <a:gd name="connsiteY407" fmla="*/ 268331 h 601706"/>
                <a:gd name="connsiteX408" fmla="*/ 411956 w 481012"/>
                <a:gd name="connsiteY408" fmla="*/ 304050 h 601706"/>
                <a:gd name="connsiteX409" fmla="*/ 407194 w 481012"/>
                <a:gd name="connsiteY409" fmla="*/ 335006 h 601706"/>
                <a:gd name="connsiteX410" fmla="*/ 402431 w 481012"/>
                <a:gd name="connsiteY410" fmla="*/ 261187 h 601706"/>
                <a:gd name="connsiteX411" fmla="*/ 400050 w 481012"/>
                <a:gd name="connsiteY411" fmla="*/ 292143 h 601706"/>
                <a:gd name="connsiteX412" fmla="*/ 402431 w 481012"/>
                <a:gd name="connsiteY412" fmla="*/ 242137 h 601706"/>
                <a:gd name="connsiteX413" fmla="*/ 404812 w 481012"/>
                <a:gd name="connsiteY413" fmla="*/ 227850 h 601706"/>
                <a:gd name="connsiteX414" fmla="*/ 407194 w 481012"/>
                <a:gd name="connsiteY414" fmla="*/ 277856 h 601706"/>
                <a:gd name="connsiteX415" fmla="*/ 414337 w 481012"/>
                <a:gd name="connsiteY415" fmla="*/ 411206 h 601706"/>
                <a:gd name="connsiteX416" fmla="*/ 416719 w 481012"/>
                <a:gd name="connsiteY416" fmla="*/ 480262 h 601706"/>
                <a:gd name="connsiteX417" fmla="*/ 423862 w 481012"/>
                <a:gd name="connsiteY417" fmla="*/ 530268 h 601706"/>
                <a:gd name="connsiteX418" fmla="*/ 431006 w 481012"/>
                <a:gd name="connsiteY418" fmla="*/ 504075 h 601706"/>
                <a:gd name="connsiteX419" fmla="*/ 438150 w 481012"/>
                <a:gd name="connsiteY419" fmla="*/ 480262 h 601706"/>
                <a:gd name="connsiteX420" fmla="*/ 440531 w 481012"/>
                <a:gd name="connsiteY420" fmla="*/ 506456 h 601706"/>
                <a:gd name="connsiteX421" fmla="*/ 442912 w 481012"/>
                <a:gd name="connsiteY421" fmla="*/ 523125 h 601706"/>
                <a:gd name="connsiteX422" fmla="*/ 440531 w 481012"/>
                <a:gd name="connsiteY422" fmla="*/ 401681 h 601706"/>
                <a:gd name="connsiteX423" fmla="*/ 438150 w 481012"/>
                <a:gd name="connsiteY423" fmla="*/ 387393 h 601706"/>
                <a:gd name="connsiteX424" fmla="*/ 440531 w 481012"/>
                <a:gd name="connsiteY424" fmla="*/ 465975 h 601706"/>
                <a:gd name="connsiteX425" fmla="*/ 445294 w 481012"/>
                <a:gd name="connsiteY425" fmla="*/ 494550 h 601706"/>
                <a:gd name="connsiteX426" fmla="*/ 450056 w 481012"/>
                <a:gd name="connsiteY426" fmla="*/ 530268 h 601706"/>
                <a:gd name="connsiteX427" fmla="*/ 454819 w 481012"/>
                <a:gd name="connsiteY427" fmla="*/ 501693 h 601706"/>
                <a:gd name="connsiteX428" fmla="*/ 461962 w 481012"/>
                <a:gd name="connsiteY428" fmla="*/ 449306 h 601706"/>
                <a:gd name="connsiteX429" fmla="*/ 464344 w 481012"/>
                <a:gd name="connsiteY429" fmla="*/ 501693 h 601706"/>
                <a:gd name="connsiteX430" fmla="*/ 469106 w 481012"/>
                <a:gd name="connsiteY430" fmla="*/ 511218 h 601706"/>
                <a:gd name="connsiteX431" fmla="*/ 469106 w 481012"/>
                <a:gd name="connsiteY431" fmla="*/ 349293 h 601706"/>
                <a:gd name="connsiteX432" fmla="*/ 471487 w 481012"/>
                <a:gd name="connsiteY432" fmla="*/ 330243 h 601706"/>
                <a:gd name="connsiteX433" fmla="*/ 469106 w 481012"/>
                <a:gd name="connsiteY433" fmla="*/ 458831 h 601706"/>
                <a:gd name="connsiteX434" fmla="*/ 466725 w 481012"/>
                <a:gd name="connsiteY434" fmla="*/ 492168 h 601706"/>
                <a:gd name="connsiteX435" fmla="*/ 464344 w 481012"/>
                <a:gd name="connsiteY435" fmla="*/ 546937 h 601706"/>
                <a:gd name="connsiteX436" fmla="*/ 466725 w 481012"/>
                <a:gd name="connsiteY436" fmla="*/ 565987 h 601706"/>
                <a:gd name="connsiteX437" fmla="*/ 461962 w 481012"/>
                <a:gd name="connsiteY437" fmla="*/ 575512 h 601706"/>
                <a:gd name="connsiteX438" fmla="*/ 454819 w 481012"/>
                <a:gd name="connsiteY438" fmla="*/ 565987 h 601706"/>
                <a:gd name="connsiteX439" fmla="*/ 447675 w 481012"/>
                <a:gd name="connsiteY439" fmla="*/ 561225 h 601706"/>
                <a:gd name="connsiteX440" fmla="*/ 445294 w 481012"/>
                <a:gd name="connsiteY440" fmla="*/ 554081 h 601706"/>
                <a:gd name="connsiteX441" fmla="*/ 438150 w 481012"/>
                <a:gd name="connsiteY441" fmla="*/ 568368 h 601706"/>
                <a:gd name="connsiteX442" fmla="*/ 428625 w 481012"/>
                <a:gd name="connsiteY442" fmla="*/ 554081 h 601706"/>
                <a:gd name="connsiteX443" fmla="*/ 421481 w 481012"/>
                <a:gd name="connsiteY443" fmla="*/ 551700 h 601706"/>
                <a:gd name="connsiteX444" fmla="*/ 414337 w 481012"/>
                <a:gd name="connsiteY444" fmla="*/ 530268 h 601706"/>
                <a:gd name="connsiteX445" fmla="*/ 409575 w 481012"/>
                <a:gd name="connsiteY445" fmla="*/ 544556 h 601706"/>
                <a:gd name="connsiteX446" fmla="*/ 407194 w 481012"/>
                <a:gd name="connsiteY446" fmla="*/ 556462 h 601706"/>
                <a:gd name="connsiteX447" fmla="*/ 402431 w 481012"/>
                <a:gd name="connsiteY447" fmla="*/ 549318 h 601706"/>
                <a:gd name="connsiteX448" fmla="*/ 411956 w 481012"/>
                <a:gd name="connsiteY448" fmla="*/ 520743 h 601706"/>
                <a:gd name="connsiteX449" fmla="*/ 421481 w 481012"/>
                <a:gd name="connsiteY449" fmla="*/ 475500 h 601706"/>
                <a:gd name="connsiteX450" fmla="*/ 395287 w 481012"/>
                <a:gd name="connsiteY450" fmla="*/ 544556 h 601706"/>
                <a:gd name="connsiteX451" fmla="*/ 383381 w 481012"/>
                <a:gd name="connsiteY451" fmla="*/ 563606 h 601706"/>
                <a:gd name="connsiteX452" fmla="*/ 376237 w 481012"/>
                <a:gd name="connsiteY452" fmla="*/ 544556 h 601706"/>
                <a:gd name="connsiteX453" fmla="*/ 371475 w 481012"/>
                <a:gd name="connsiteY453" fmla="*/ 535031 h 601706"/>
                <a:gd name="connsiteX454" fmla="*/ 364331 w 481012"/>
                <a:gd name="connsiteY454" fmla="*/ 515981 h 601706"/>
                <a:gd name="connsiteX455" fmla="*/ 361950 w 481012"/>
                <a:gd name="connsiteY455" fmla="*/ 532650 h 601706"/>
                <a:gd name="connsiteX456" fmla="*/ 364331 w 481012"/>
                <a:gd name="connsiteY456" fmla="*/ 506456 h 601706"/>
                <a:gd name="connsiteX457" fmla="*/ 366712 w 481012"/>
                <a:gd name="connsiteY457" fmla="*/ 523125 h 601706"/>
                <a:gd name="connsiteX458" fmla="*/ 371475 w 481012"/>
                <a:gd name="connsiteY458" fmla="*/ 499312 h 601706"/>
                <a:gd name="connsiteX459" fmla="*/ 373856 w 481012"/>
                <a:gd name="connsiteY459" fmla="*/ 480262 h 601706"/>
                <a:gd name="connsiteX460" fmla="*/ 376237 w 481012"/>
                <a:gd name="connsiteY460" fmla="*/ 465975 h 601706"/>
                <a:gd name="connsiteX461" fmla="*/ 371475 w 481012"/>
                <a:gd name="connsiteY461" fmla="*/ 527887 h 601706"/>
                <a:gd name="connsiteX462" fmla="*/ 366712 w 481012"/>
                <a:gd name="connsiteY462" fmla="*/ 544556 h 601706"/>
                <a:gd name="connsiteX463" fmla="*/ 364331 w 481012"/>
                <a:gd name="connsiteY463" fmla="*/ 556462 h 601706"/>
                <a:gd name="connsiteX464" fmla="*/ 352425 w 481012"/>
                <a:gd name="connsiteY464" fmla="*/ 492168 h 601706"/>
                <a:gd name="connsiteX465" fmla="*/ 350044 w 481012"/>
                <a:gd name="connsiteY465" fmla="*/ 480262 h 601706"/>
                <a:gd name="connsiteX466" fmla="*/ 330994 w 481012"/>
                <a:gd name="connsiteY466" fmla="*/ 549318 h 601706"/>
                <a:gd name="connsiteX467" fmla="*/ 328612 w 481012"/>
                <a:gd name="connsiteY467" fmla="*/ 573131 h 601706"/>
                <a:gd name="connsiteX468" fmla="*/ 342900 w 481012"/>
                <a:gd name="connsiteY468" fmla="*/ 570750 h 601706"/>
                <a:gd name="connsiteX469" fmla="*/ 330994 w 481012"/>
                <a:gd name="connsiteY469" fmla="*/ 568368 h 601706"/>
                <a:gd name="connsiteX470" fmla="*/ 290512 w 481012"/>
                <a:gd name="connsiteY470" fmla="*/ 573131 h 601706"/>
                <a:gd name="connsiteX471" fmla="*/ 340519 w 481012"/>
                <a:gd name="connsiteY471" fmla="*/ 563606 h 601706"/>
                <a:gd name="connsiteX472" fmla="*/ 376237 w 481012"/>
                <a:gd name="connsiteY472" fmla="*/ 551700 h 601706"/>
                <a:gd name="connsiteX473" fmla="*/ 364331 w 481012"/>
                <a:gd name="connsiteY473" fmla="*/ 542175 h 601706"/>
                <a:gd name="connsiteX474" fmla="*/ 321469 w 481012"/>
                <a:gd name="connsiteY474" fmla="*/ 535031 h 601706"/>
                <a:gd name="connsiteX475" fmla="*/ 314325 w 481012"/>
                <a:gd name="connsiteY475" fmla="*/ 539793 h 601706"/>
                <a:gd name="connsiteX476" fmla="*/ 328612 w 481012"/>
                <a:gd name="connsiteY476" fmla="*/ 542175 h 601706"/>
                <a:gd name="connsiteX477" fmla="*/ 338137 w 481012"/>
                <a:gd name="connsiteY477" fmla="*/ 544556 h 601706"/>
                <a:gd name="connsiteX478" fmla="*/ 280987 w 481012"/>
                <a:gd name="connsiteY478" fmla="*/ 546937 h 601706"/>
                <a:gd name="connsiteX479" fmla="*/ 285750 w 481012"/>
                <a:gd name="connsiteY479" fmla="*/ 554081 h 601706"/>
                <a:gd name="connsiteX480" fmla="*/ 304800 w 481012"/>
                <a:gd name="connsiteY480" fmla="*/ 558843 h 601706"/>
                <a:gd name="connsiteX481" fmla="*/ 247650 w 481012"/>
                <a:gd name="connsiteY481" fmla="*/ 556462 h 601706"/>
                <a:gd name="connsiteX482" fmla="*/ 238125 w 481012"/>
                <a:gd name="connsiteY482" fmla="*/ 554081 h 601706"/>
                <a:gd name="connsiteX483" fmla="*/ 242887 w 481012"/>
                <a:gd name="connsiteY483" fmla="*/ 549318 h 601706"/>
                <a:gd name="connsiteX484" fmla="*/ 261937 w 481012"/>
                <a:gd name="connsiteY484" fmla="*/ 546937 h 601706"/>
                <a:gd name="connsiteX485" fmla="*/ 264319 w 481012"/>
                <a:gd name="connsiteY485" fmla="*/ 539793 h 601706"/>
                <a:gd name="connsiteX486" fmla="*/ 250031 w 481012"/>
                <a:gd name="connsiteY486" fmla="*/ 532650 h 601706"/>
                <a:gd name="connsiteX487" fmla="*/ 238125 w 481012"/>
                <a:gd name="connsiteY487" fmla="*/ 525506 h 601706"/>
                <a:gd name="connsiteX488" fmla="*/ 257175 w 481012"/>
                <a:gd name="connsiteY488" fmla="*/ 527887 h 601706"/>
                <a:gd name="connsiteX489" fmla="*/ 276225 w 481012"/>
                <a:gd name="connsiteY489" fmla="*/ 532650 h 601706"/>
                <a:gd name="connsiteX490" fmla="*/ 273844 w 481012"/>
                <a:gd name="connsiteY490" fmla="*/ 539793 h 601706"/>
                <a:gd name="connsiteX491" fmla="*/ 240506 w 481012"/>
                <a:gd name="connsiteY491" fmla="*/ 546937 h 601706"/>
                <a:gd name="connsiteX492" fmla="*/ 264319 w 481012"/>
                <a:gd name="connsiteY492" fmla="*/ 542175 h 601706"/>
                <a:gd name="connsiteX493" fmla="*/ 280987 w 481012"/>
                <a:gd name="connsiteY493" fmla="*/ 535031 h 601706"/>
                <a:gd name="connsiteX494" fmla="*/ 292894 w 481012"/>
                <a:gd name="connsiteY494" fmla="*/ 527887 h 601706"/>
                <a:gd name="connsiteX495" fmla="*/ 276225 w 481012"/>
                <a:gd name="connsiteY495" fmla="*/ 530268 h 601706"/>
                <a:gd name="connsiteX496" fmla="*/ 257175 w 481012"/>
                <a:gd name="connsiteY496" fmla="*/ 535031 h 601706"/>
                <a:gd name="connsiteX497" fmla="*/ 264319 w 481012"/>
                <a:gd name="connsiteY497" fmla="*/ 532650 h 601706"/>
                <a:gd name="connsiteX498" fmla="*/ 295275 w 481012"/>
                <a:gd name="connsiteY498" fmla="*/ 527887 h 601706"/>
                <a:gd name="connsiteX499" fmla="*/ 364331 w 481012"/>
                <a:gd name="connsiteY499" fmla="*/ 518362 h 601706"/>
                <a:gd name="connsiteX500" fmla="*/ 328612 w 481012"/>
                <a:gd name="connsiteY500" fmla="*/ 511218 h 601706"/>
                <a:gd name="connsiteX501" fmla="*/ 316706 w 481012"/>
                <a:gd name="connsiteY501" fmla="*/ 515981 h 601706"/>
                <a:gd name="connsiteX502" fmla="*/ 338137 w 481012"/>
                <a:gd name="connsiteY502" fmla="*/ 520743 h 601706"/>
                <a:gd name="connsiteX503" fmla="*/ 319087 w 481012"/>
                <a:gd name="connsiteY503" fmla="*/ 515981 h 601706"/>
                <a:gd name="connsiteX504" fmla="*/ 280987 w 481012"/>
                <a:gd name="connsiteY504" fmla="*/ 511218 h 601706"/>
                <a:gd name="connsiteX505" fmla="*/ 269081 w 481012"/>
                <a:gd name="connsiteY505" fmla="*/ 508837 h 601706"/>
                <a:gd name="connsiteX506" fmla="*/ 288131 w 481012"/>
                <a:gd name="connsiteY506" fmla="*/ 506456 h 601706"/>
                <a:gd name="connsiteX507" fmla="*/ 302419 w 481012"/>
                <a:gd name="connsiteY507" fmla="*/ 504075 h 601706"/>
                <a:gd name="connsiteX508" fmla="*/ 288131 w 481012"/>
                <a:gd name="connsiteY508" fmla="*/ 499312 h 601706"/>
                <a:gd name="connsiteX509" fmla="*/ 280987 w 481012"/>
                <a:gd name="connsiteY509" fmla="*/ 501693 h 601706"/>
                <a:gd name="connsiteX510" fmla="*/ 266700 w 481012"/>
                <a:gd name="connsiteY510" fmla="*/ 504075 h 601706"/>
                <a:gd name="connsiteX511" fmla="*/ 311944 w 481012"/>
                <a:gd name="connsiteY511" fmla="*/ 501693 h 601706"/>
                <a:gd name="connsiteX512" fmla="*/ 302419 w 481012"/>
                <a:gd name="connsiteY512" fmla="*/ 494550 h 601706"/>
                <a:gd name="connsiteX513" fmla="*/ 266700 w 481012"/>
                <a:gd name="connsiteY513" fmla="*/ 482643 h 601706"/>
                <a:gd name="connsiteX514" fmla="*/ 292894 w 481012"/>
                <a:gd name="connsiteY514" fmla="*/ 473118 h 601706"/>
                <a:gd name="connsiteX515" fmla="*/ 307181 w 481012"/>
                <a:gd name="connsiteY515" fmla="*/ 468356 h 601706"/>
                <a:gd name="connsiteX516" fmla="*/ 300037 w 481012"/>
                <a:gd name="connsiteY516" fmla="*/ 463593 h 601706"/>
                <a:gd name="connsiteX517" fmla="*/ 271462 w 481012"/>
                <a:gd name="connsiteY517" fmla="*/ 468356 h 601706"/>
                <a:gd name="connsiteX518" fmla="*/ 309562 w 481012"/>
                <a:gd name="connsiteY518" fmla="*/ 465975 h 601706"/>
                <a:gd name="connsiteX519" fmla="*/ 319087 w 481012"/>
                <a:gd name="connsiteY519" fmla="*/ 461212 h 601706"/>
                <a:gd name="connsiteX520" fmla="*/ 307181 w 481012"/>
                <a:gd name="connsiteY520" fmla="*/ 456450 h 601706"/>
                <a:gd name="connsiteX521" fmla="*/ 252412 w 481012"/>
                <a:gd name="connsiteY521" fmla="*/ 470737 h 601706"/>
                <a:gd name="connsiteX522" fmla="*/ 261937 w 481012"/>
                <a:gd name="connsiteY522" fmla="*/ 485025 h 601706"/>
                <a:gd name="connsiteX523" fmla="*/ 278606 w 481012"/>
                <a:gd name="connsiteY523" fmla="*/ 470737 h 601706"/>
                <a:gd name="connsiteX524" fmla="*/ 290512 w 481012"/>
                <a:gd name="connsiteY524" fmla="*/ 446925 h 601706"/>
                <a:gd name="connsiteX525" fmla="*/ 254794 w 481012"/>
                <a:gd name="connsiteY525" fmla="*/ 487406 h 601706"/>
                <a:gd name="connsiteX526" fmla="*/ 240506 w 481012"/>
                <a:gd name="connsiteY526" fmla="*/ 537412 h 601706"/>
                <a:gd name="connsiteX527" fmla="*/ 238125 w 481012"/>
                <a:gd name="connsiteY527" fmla="*/ 558843 h 601706"/>
                <a:gd name="connsiteX528" fmla="*/ 245269 w 481012"/>
                <a:gd name="connsiteY528" fmla="*/ 549318 h 601706"/>
                <a:gd name="connsiteX529" fmla="*/ 257175 w 481012"/>
                <a:gd name="connsiteY529" fmla="*/ 523125 h 601706"/>
                <a:gd name="connsiteX530" fmla="*/ 245269 w 481012"/>
                <a:gd name="connsiteY530" fmla="*/ 520743 h 601706"/>
                <a:gd name="connsiteX531" fmla="*/ 223837 w 481012"/>
                <a:gd name="connsiteY531" fmla="*/ 523125 h 601706"/>
                <a:gd name="connsiteX532" fmla="*/ 238125 w 481012"/>
                <a:gd name="connsiteY532" fmla="*/ 518362 h 601706"/>
                <a:gd name="connsiteX533" fmla="*/ 247650 w 481012"/>
                <a:gd name="connsiteY533" fmla="*/ 513600 h 601706"/>
                <a:gd name="connsiteX534" fmla="*/ 240506 w 481012"/>
                <a:gd name="connsiteY534" fmla="*/ 508837 h 601706"/>
                <a:gd name="connsiteX535" fmla="*/ 164306 w 481012"/>
                <a:gd name="connsiteY535" fmla="*/ 504075 h 601706"/>
                <a:gd name="connsiteX536" fmla="*/ 173831 w 481012"/>
                <a:gd name="connsiteY536" fmla="*/ 501693 h 601706"/>
                <a:gd name="connsiteX537" fmla="*/ 195262 w 481012"/>
                <a:gd name="connsiteY537" fmla="*/ 496931 h 601706"/>
                <a:gd name="connsiteX538" fmla="*/ 176212 w 481012"/>
                <a:gd name="connsiteY538" fmla="*/ 492168 h 601706"/>
                <a:gd name="connsiteX539" fmla="*/ 76200 w 481012"/>
                <a:gd name="connsiteY539" fmla="*/ 489787 h 601706"/>
                <a:gd name="connsiteX540" fmla="*/ 92869 w 481012"/>
                <a:gd name="connsiteY540" fmla="*/ 487406 h 601706"/>
                <a:gd name="connsiteX541" fmla="*/ 128587 w 481012"/>
                <a:gd name="connsiteY541" fmla="*/ 239756 h 601706"/>
                <a:gd name="connsiteX542" fmla="*/ 152400 w 481012"/>
                <a:gd name="connsiteY542" fmla="*/ 42112 h 601706"/>
                <a:gd name="connsiteX543" fmla="*/ 154781 w 481012"/>
                <a:gd name="connsiteY543" fmla="*/ 1631 h 601706"/>
                <a:gd name="connsiteX544" fmla="*/ 157162 w 481012"/>
                <a:gd name="connsiteY544" fmla="*/ 27825 h 601706"/>
                <a:gd name="connsiteX545" fmla="*/ 154781 w 481012"/>
                <a:gd name="connsiteY545" fmla="*/ 168318 h 601706"/>
                <a:gd name="connsiteX546" fmla="*/ 135731 w 481012"/>
                <a:gd name="connsiteY546" fmla="*/ 163556 h 601706"/>
                <a:gd name="connsiteX547" fmla="*/ 128587 w 481012"/>
                <a:gd name="connsiteY547" fmla="*/ 144506 h 601706"/>
                <a:gd name="connsiteX548" fmla="*/ 114300 w 481012"/>
                <a:gd name="connsiteY548" fmla="*/ 154031 h 601706"/>
                <a:gd name="connsiteX549" fmla="*/ 97631 w 481012"/>
                <a:gd name="connsiteY549" fmla="*/ 208800 h 601706"/>
                <a:gd name="connsiteX550" fmla="*/ 100012 w 481012"/>
                <a:gd name="connsiteY550" fmla="*/ 194512 h 601706"/>
                <a:gd name="connsiteX551" fmla="*/ 107156 w 481012"/>
                <a:gd name="connsiteY551" fmla="*/ 158793 h 601706"/>
                <a:gd name="connsiteX552" fmla="*/ 104775 w 481012"/>
                <a:gd name="connsiteY552" fmla="*/ 199275 h 601706"/>
                <a:gd name="connsiteX553" fmla="*/ 111919 w 481012"/>
                <a:gd name="connsiteY553" fmla="*/ 215943 h 601706"/>
                <a:gd name="connsiteX554" fmla="*/ 138112 w 481012"/>
                <a:gd name="connsiteY554" fmla="*/ 199275 h 601706"/>
                <a:gd name="connsiteX555" fmla="*/ 135731 w 481012"/>
                <a:gd name="connsiteY555" fmla="*/ 120693 h 601706"/>
                <a:gd name="connsiteX556" fmla="*/ 119062 w 481012"/>
                <a:gd name="connsiteY556" fmla="*/ 118312 h 601706"/>
                <a:gd name="connsiteX557" fmla="*/ 95250 w 481012"/>
                <a:gd name="connsiteY557" fmla="*/ 142125 h 601706"/>
                <a:gd name="connsiteX558" fmla="*/ 80962 w 481012"/>
                <a:gd name="connsiteY558" fmla="*/ 199275 h 601706"/>
                <a:gd name="connsiteX559" fmla="*/ 92869 w 481012"/>
                <a:gd name="connsiteY559" fmla="*/ 215943 h 601706"/>
                <a:gd name="connsiteX560" fmla="*/ 100012 w 481012"/>
                <a:gd name="connsiteY560" fmla="*/ 213562 h 601706"/>
                <a:gd name="connsiteX561" fmla="*/ 145256 w 481012"/>
                <a:gd name="connsiteY561" fmla="*/ 120693 h 601706"/>
                <a:gd name="connsiteX562" fmla="*/ 135731 w 481012"/>
                <a:gd name="connsiteY562" fmla="*/ 84975 h 601706"/>
                <a:gd name="connsiteX563" fmla="*/ 71437 w 481012"/>
                <a:gd name="connsiteY563" fmla="*/ 194512 h 601706"/>
                <a:gd name="connsiteX564" fmla="*/ 66675 w 481012"/>
                <a:gd name="connsiteY564" fmla="*/ 223087 h 601706"/>
                <a:gd name="connsiteX565" fmla="*/ 66675 w 481012"/>
                <a:gd name="connsiteY565" fmla="*/ 227850 h 601706"/>
                <a:gd name="connsiteX566" fmla="*/ 52387 w 481012"/>
                <a:gd name="connsiteY566" fmla="*/ 263568 h 601706"/>
                <a:gd name="connsiteX567" fmla="*/ 54769 w 481012"/>
                <a:gd name="connsiteY567" fmla="*/ 282618 h 601706"/>
                <a:gd name="connsiteX568" fmla="*/ 69056 w 481012"/>
                <a:gd name="connsiteY568" fmla="*/ 273093 h 601706"/>
                <a:gd name="connsiteX569" fmla="*/ 57150 w 481012"/>
                <a:gd name="connsiteY569" fmla="*/ 223087 h 601706"/>
                <a:gd name="connsiteX570" fmla="*/ 45244 w 481012"/>
                <a:gd name="connsiteY570" fmla="*/ 220706 h 601706"/>
                <a:gd name="connsiteX571" fmla="*/ 40481 w 481012"/>
                <a:gd name="connsiteY571" fmla="*/ 237375 h 601706"/>
                <a:gd name="connsiteX572" fmla="*/ 45244 w 481012"/>
                <a:gd name="connsiteY572" fmla="*/ 246900 h 601706"/>
                <a:gd name="connsiteX573" fmla="*/ 69056 w 481012"/>
                <a:gd name="connsiteY573" fmla="*/ 220706 h 601706"/>
                <a:gd name="connsiteX574" fmla="*/ 64294 w 481012"/>
                <a:gd name="connsiteY574" fmla="*/ 173081 h 601706"/>
                <a:gd name="connsiteX575" fmla="*/ 57150 w 481012"/>
                <a:gd name="connsiteY575" fmla="*/ 177843 h 601706"/>
                <a:gd name="connsiteX576" fmla="*/ 47625 w 481012"/>
                <a:gd name="connsiteY576" fmla="*/ 208800 h 601706"/>
                <a:gd name="connsiteX577" fmla="*/ 52387 w 481012"/>
                <a:gd name="connsiteY577" fmla="*/ 246900 h 601706"/>
                <a:gd name="connsiteX578" fmla="*/ 59531 w 481012"/>
                <a:gd name="connsiteY578" fmla="*/ 232612 h 601706"/>
                <a:gd name="connsiteX579" fmla="*/ 50006 w 481012"/>
                <a:gd name="connsiteY579" fmla="*/ 208800 h 601706"/>
                <a:gd name="connsiteX580" fmla="*/ 45244 w 481012"/>
                <a:gd name="connsiteY580" fmla="*/ 225468 h 601706"/>
                <a:gd name="connsiteX581" fmla="*/ 73819 w 481012"/>
                <a:gd name="connsiteY581" fmla="*/ 242137 h 601706"/>
                <a:gd name="connsiteX582" fmla="*/ 107156 w 481012"/>
                <a:gd name="connsiteY582" fmla="*/ 223087 h 601706"/>
                <a:gd name="connsiteX583" fmla="*/ 109537 w 481012"/>
                <a:gd name="connsiteY583" fmla="*/ 208800 h 601706"/>
                <a:gd name="connsiteX584" fmla="*/ 100012 w 481012"/>
                <a:gd name="connsiteY584" fmla="*/ 254043 h 601706"/>
                <a:gd name="connsiteX585" fmla="*/ 102394 w 481012"/>
                <a:gd name="connsiteY585" fmla="*/ 337387 h 601706"/>
                <a:gd name="connsiteX586" fmla="*/ 109537 w 481012"/>
                <a:gd name="connsiteY586" fmla="*/ 342150 h 601706"/>
                <a:gd name="connsiteX587" fmla="*/ 83344 w 481012"/>
                <a:gd name="connsiteY587" fmla="*/ 220706 h 601706"/>
                <a:gd name="connsiteX588" fmla="*/ 78581 w 481012"/>
                <a:gd name="connsiteY588" fmla="*/ 244518 h 601706"/>
                <a:gd name="connsiteX589" fmla="*/ 78581 w 481012"/>
                <a:gd name="connsiteY589" fmla="*/ 351675 h 601706"/>
                <a:gd name="connsiteX590" fmla="*/ 80962 w 481012"/>
                <a:gd name="connsiteY590" fmla="*/ 325481 h 601706"/>
                <a:gd name="connsiteX591" fmla="*/ 88106 w 481012"/>
                <a:gd name="connsiteY591" fmla="*/ 337387 h 601706"/>
                <a:gd name="connsiteX592" fmla="*/ 92869 w 481012"/>
                <a:gd name="connsiteY592" fmla="*/ 308812 h 601706"/>
                <a:gd name="connsiteX593" fmla="*/ 95250 w 481012"/>
                <a:gd name="connsiteY593" fmla="*/ 263568 h 601706"/>
                <a:gd name="connsiteX594" fmla="*/ 97631 w 481012"/>
                <a:gd name="connsiteY594" fmla="*/ 256425 h 601706"/>
                <a:gd name="connsiteX595" fmla="*/ 104775 w 481012"/>
                <a:gd name="connsiteY595" fmla="*/ 273093 h 601706"/>
                <a:gd name="connsiteX596" fmla="*/ 126206 w 481012"/>
                <a:gd name="connsiteY596" fmla="*/ 308812 h 601706"/>
                <a:gd name="connsiteX597" fmla="*/ 133350 w 481012"/>
                <a:gd name="connsiteY597" fmla="*/ 261187 h 601706"/>
                <a:gd name="connsiteX598" fmla="*/ 135731 w 481012"/>
                <a:gd name="connsiteY598" fmla="*/ 192131 h 601706"/>
                <a:gd name="connsiteX599" fmla="*/ 138112 w 481012"/>
                <a:gd name="connsiteY599" fmla="*/ 223087 h 601706"/>
                <a:gd name="connsiteX600" fmla="*/ 152400 w 481012"/>
                <a:gd name="connsiteY600" fmla="*/ 256425 h 601706"/>
                <a:gd name="connsiteX601" fmla="*/ 164306 w 481012"/>
                <a:gd name="connsiteY601" fmla="*/ 165937 h 601706"/>
                <a:gd name="connsiteX602" fmla="*/ 166687 w 481012"/>
                <a:gd name="connsiteY602" fmla="*/ 182606 h 601706"/>
                <a:gd name="connsiteX603" fmla="*/ 169069 w 481012"/>
                <a:gd name="connsiteY603" fmla="*/ 261187 h 601706"/>
                <a:gd name="connsiteX604" fmla="*/ 176212 w 481012"/>
                <a:gd name="connsiteY604" fmla="*/ 306431 h 601706"/>
                <a:gd name="connsiteX605" fmla="*/ 183356 w 481012"/>
                <a:gd name="connsiteY605" fmla="*/ 187368 h 601706"/>
                <a:gd name="connsiteX606" fmla="*/ 185737 w 481012"/>
                <a:gd name="connsiteY606" fmla="*/ 242137 h 601706"/>
                <a:gd name="connsiteX607" fmla="*/ 188119 w 481012"/>
                <a:gd name="connsiteY607" fmla="*/ 289762 h 601706"/>
                <a:gd name="connsiteX608" fmla="*/ 185737 w 481012"/>
                <a:gd name="connsiteY608" fmla="*/ 258806 h 601706"/>
                <a:gd name="connsiteX609" fmla="*/ 180975 w 481012"/>
                <a:gd name="connsiteY609" fmla="*/ 323100 h 601706"/>
                <a:gd name="connsiteX610" fmla="*/ 178594 w 481012"/>
                <a:gd name="connsiteY610" fmla="*/ 361200 h 601706"/>
                <a:gd name="connsiteX611" fmla="*/ 176212 w 481012"/>
                <a:gd name="connsiteY611" fmla="*/ 344531 h 601706"/>
                <a:gd name="connsiteX612" fmla="*/ 173831 w 481012"/>
                <a:gd name="connsiteY612" fmla="*/ 330243 h 601706"/>
                <a:gd name="connsiteX613" fmla="*/ 169069 w 481012"/>
                <a:gd name="connsiteY613" fmla="*/ 237375 h 601706"/>
                <a:gd name="connsiteX614" fmla="*/ 164306 w 481012"/>
                <a:gd name="connsiteY614" fmla="*/ 273093 h 601706"/>
                <a:gd name="connsiteX615" fmla="*/ 161925 w 481012"/>
                <a:gd name="connsiteY615" fmla="*/ 327862 h 601706"/>
                <a:gd name="connsiteX616" fmla="*/ 178594 w 481012"/>
                <a:gd name="connsiteY616" fmla="*/ 156412 h 601706"/>
                <a:gd name="connsiteX617" fmla="*/ 195262 w 481012"/>
                <a:gd name="connsiteY617" fmla="*/ 213562 h 601706"/>
                <a:gd name="connsiteX618" fmla="*/ 207169 w 481012"/>
                <a:gd name="connsiteY618" fmla="*/ 223087 h 601706"/>
                <a:gd name="connsiteX619" fmla="*/ 209550 w 481012"/>
                <a:gd name="connsiteY619" fmla="*/ 177843 h 601706"/>
                <a:gd name="connsiteX620" fmla="*/ 211931 w 481012"/>
                <a:gd name="connsiteY620" fmla="*/ 170700 h 601706"/>
                <a:gd name="connsiteX621" fmla="*/ 214312 w 481012"/>
                <a:gd name="connsiteY621" fmla="*/ 180225 h 601706"/>
                <a:gd name="connsiteX622" fmla="*/ 216694 w 481012"/>
                <a:gd name="connsiteY622" fmla="*/ 263568 h 601706"/>
                <a:gd name="connsiteX623" fmla="*/ 219075 w 481012"/>
                <a:gd name="connsiteY623" fmla="*/ 242137 h 601706"/>
                <a:gd name="connsiteX624" fmla="*/ 221456 w 481012"/>
                <a:gd name="connsiteY624" fmla="*/ 177843 h 601706"/>
                <a:gd name="connsiteX625" fmla="*/ 223837 w 481012"/>
                <a:gd name="connsiteY625" fmla="*/ 206418 h 601706"/>
                <a:gd name="connsiteX626" fmla="*/ 219075 w 481012"/>
                <a:gd name="connsiteY626" fmla="*/ 189750 h 601706"/>
                <a:gd name="connsiteX627" fmla="*/ 197644 w 481012"/>
                <a:gd name="connsiteY627" fmla="*/ 225468 h 601706"/>
                <a:gd name="connsiteX628" fmla="*/ 190500 w 481012"/>
                <a:gd name="connsiteY628" fmla="*/ 261187 h 601706"/>
                <a:gd name="connsiteX629" fmla="*/ 192881 w 481012"/>
                <a:gd name="connsiteY629" fmla="*/ 246900 h 601706"/>
                <a:gd name="connsiteX630" fmla="*/ 209550 w 481012"/>
                <a:gd name="connsiteY630" fmla="*/ 175462 h 601706"/>
                <a:gd name="connsiteX631" fmla="*/ 221456 w 481012"/>
                <a:gd name="connsiteY631" fmla="*/ 232612 h 601706"/>
                <a:gd name="connsiteX632" fmla="*/ 230981 w 481012"/>
                <a:gd name="connsiteY632" fmla="*/ 289762 h 601706"/>
                <a:gd name="connsiteX633" fmla="*/ 247650 w 481012"/>
                <a:gd name="connsiteY633" fmla="*/ 192131 h 601706"/>
                <a:gd name="connsiteX634" fmla="*/ 250031 w 481012"/>
                <a:gd name="connsiteY634" fmla="*/ 208800 h 601706"/>
                <a:gd name="connsiteX635" fmla="*/ 269081 w 481012"/>
                <a:gd name="connsiteY635" fmla="*/ 313575 h 601706"/>
                <a:gd name="connsiteX636" fmla="*/ 273844 w 481012"/>
                <a:gd name="connsiteY636" fmla="*/ 270712 h 601706"/>
                <a:gd name="connsiteX637" fmla="*/ 302419 w 481012"/>
                <a:gd name="connsiteY637" fmla="*/ 163556 h 601706"/>
                <a:gd name="connsiteX638" fmla="*/ 304800 w 481012"/>
                <a:gd name="connsiteY638" fmla="*/ 151650 h 601706"/>
                <a:gd name="connsiteX639" fmla="*/ 307181 w 481012"/>
                <a:gd name="connsiteY639" fmla="*/ 165937 h 601706"/>
                <a:gd name="connsiteX640" fmla="*/ 311944 w 481012"/>
                <a:gd name="connsiteY640" fmla="*/ 199275 h 601706"/>
                <a:gd name="connsiteX641" fmla="*/ 323850 w 481012"/>
                <a:gd name="connsiteY641" fmla="*/ 242137 h 601706"/>
                <a:gd name="connsiteX642" fmla="*/ 330994 w 481012"/>
                <a:gd name="connsiteY642" fmla="*/ 273093 h 601706"/>
                <a:gd name="connsiteX643" fmla="*/ 326231 w 481012"/>
                <a:gd name="connsiteY643" fmla="*/ 308812 h 601706"/>
                <a:gd name="connsiteX644" fmla="*/ 323850 w 481012"/>
                <a:gd name="connsiteY644" fmla="*/ 318337 h 601706"/>
                <a:gd name="connsiteX645" fmla="*/ 309562 w 481012"/>
                <a:gd name="connsiteY645" fmla="*/ 215943 h 601706"/>
                <a:gd name="connsiteX646" fmla="*/ 307181 w 481012"/>
                <a:gd name="connsiteY646" fmla="*/ 237375 h 601706"/>
                <a:gd name="connsiteX647" fmla="*/ 304800 w 481012"/>
                <a:gd name="connsiteY647" fmla="*/ 270712 h 601706"/>
                <a:gd name="connsiteX648" fmla="*/ 278606 w 481012"/>
                <a:gd name="connsiteY648" fmla="*/ 182606 h 601706"/>
                <a:gd name="connsiteX649" fmla="*/ 261937 w 481012"/>
                <a:gd name="connsiteY649" fmla="*/ 144506 h 601706"/>
                <a:gd name="connsiteX650" fmla="*/ 259556 w 481012"/>
                <a:gd name="connsiteY650" fmla="*/ 187368 h 601706"/>
                <a:gd name="connsiteX651" fmla="*/ 264319 w 481012"/>
                <a:gd name="connsiteY651" fmla="*/ 220706 h 601706"/>
                <a:gd name="connsiteX652" fmla="*/ 269081 w 481012"/>
                <a:gd name="connsiteY652" fmla="*/ 196893 h 601706"/>
                <a:gd name="connsiteX653" fmla="*/ 271462 w 481012"/>
                <a:gd name="connsiteY653" fmla="*/ 173081 h 601706"/>
                <a:gd name="connsiteX654" fmla="*/ 283369 w 481012"/>
                <a:gd name="connsiteY654" fmla="*/ 223087 h 601706"/>
                <a:gd name="connsiteX655" fmla="*/ 290512 w 481012"/>
                <a:gd name="connsiteY655" fmla="*/ 239756 h 601706"/>
                <a:gd name="connsiteX656" fmla="*/ 276225 w 481012"/>
                <a:gd name="connsiteY656" fmla="*/ 142125 h 601706"/>
                <a:gd name="connsiteX657" fmla="*/ 273844 w 481012"/>
                <a:gd name="connsiteY657" fmla="*/ 149268 h 601706"/>
                <a:gd name="connsiteX658" fmla="*/ 264319 w 481012"/>
                <a:gd name="connsiteY658" fmla="*/ 194512 h 601706"/>
                <a:gd name="connsiteX659" fmla="*/ 259556 w 481012"/>
                <a:gd name="connsiteY659" fmla="*/ 180225 h 601706"/>
                <a:gd name="connsiteX660" fmla="*/ 219075 w 481012"/>
                <a:gd name="connsiteY660" fmla="*/ 170700 h 601706"/>
                <a:gd name="connsiteX661" fmla="*/ 200025 w 481012"/>
                <a:gd name="connsiteY661" fmla="*/ 139743 h 601706"/>
                <a:gd name="connsiteX662" fmla="*/ 185737 w 481012"/>
                <a:gd name="connsiteY662" fmla="*/ 125456 h 601706"/>
                <a:gd name="connsiteX663" fmla="*/ 197644 w 481012"/>
                <a:gd name="connsiteY663" fmla="*/ 127837 h 601706"/>
                <a:gd name="connsiteX664" fmla="*/ 221456 w 481012"/>
                <a:gd name="connsiteY664" fmla="*/ 123075 h 601706"/>
                <a:gd name="connsiteX665" fmla="*/ 166687 w 481012"/>
                <a:gd name="connsiteY665" fmla="*/ 125456 h 601706"/>
                <a:gd name="connsiteX666" fmla="*/ 195262 w 481012"/>
                <a:gd name="connsiteY666" fmla="*/ 130218 h 601706"/>
                <a:gd name="connsiteX667" fmla="*/ 171450 w 481012"/>
                <a:gd name="connsiteY667" fmla="*/ 168318 h 601706"/>
                <a:gd name="connsiteX668" fmla="*/ 197644 w 481012"/>
                <a:gd name="connsiteY668" fmla="*/ 161175 h 601706"/>
                <a:gd name="connsiteX669" fmla="*/ 185737 w 481012"/>
                <a:gd name="connsiteY669" fmla="*/ 151650 h 601706"/>
                <a:gd name="connsiteX670" fmla="*/ 161925 w 481012"/>
                <a:gd name="connsiteY670" fmla="*/ 156412 h 601706"/>
                <a:gd name="connsiteX671" fmla="*/ 245269 w 481012"/>
                <a:gd name="connsiteY671" fmla="*/ 130218 h 601706"/>
                <a:gd name="connsiteX672" fmla="*/ 295275 w 481012"/>
                <a:gd name="connsiteY672" fmla="*/ 89737 h 601706"/>
                <a:gd name="connsiteX673" fmla="*/ 292894 w 481012"/>
                <a:gd name="connsiteY673" fmla="*/ 80212 h 601706"/>
                <a:gd name="connsiteX674" fmla="*/ 245269 w 481012"/>
                <a:gd name="connsiteY674" fmla="*/ 92118 h 601706"/>
                <a:gd name="connsiteX675" fmla="*/ 235744 w 481012"/>
                <a:gd name="connsiteY675" fmla="*/ 130218 h 601706"/>
                <a:gd name="connsiteX676" fmla="*/ 254794 w 481012"/>
                <a:gd name="connsiteY676" fmla="*/ 139743 h 601706"/>
                <a:gd name="connsiteX677" fmla="*/ 259556 w 481012"/>
                <a:gd name="connsiteY677" fmla="*/ 132600 h 601706"/>
                <a:gd name="connsiteX678" fmla="*/ 219075 w 481012"/>
                <a:gd name="connsiteY678" fmla="*/ 104025 h 601706"/>
                <a:gd name="connsiteX679" fmla="*/ 202406 w 481012"/>
                <a:gd name="connsiteY679" fmla="*/ 106406 h 601706"/>
                <a:gd name="connsiteX680" fmla="*/ 223837 w 481012"/>
                <a:gd name="connsiteY680" fmla="*/ 142125 h 601706"/>
                <a:gd name="connsiteX681" fmla="*/ 245269 w 481012"/>
                <a:gd name="connsiteY681" fmla="*/ 134981 h 601706"/>
                <a:gd name="connsiteX682" fmla="*/ 216694 w 481012"/>
                <a:gd name="connsiteY682" fmla="*/ 118312 h 601706"/>
                <a:gd name="connsiteX683" fmla="*/ 209550 w 481012"/>
                <a:gd name="connsiteY683" fmla="*/ 130218 h 601706"/>
                <a:gd name="connsiteX684" fmla="*/ 261937 w 481012"/>
                <a:gd name="connsiteY684" fmla="*/ 158793 h 601706"/>
                <a:gd name="connsiteX685" fmla="*/ 271462 w 481012"/>
                <a:gd name="connsiteY685" fmla="*/ 154031 h 601706"/>
                <a:gd name="connsiteX686" fmla="*/ 254794 w 481012"/>
                <a:gd name="connsiteY686" fmla="*/ 130218 h 601706"/>
                <a:gd name="connsiteX687" fmla="*/ 238125 w 481012"/>
                <a:gd name="connsiteY687" fmla="*/ 137362 h 601706"/>
                <a:gd name="connsiteX688" fmla="*/ 235744 w 481012"/>
                <a:gd name="connsiteY688" fmla="*/ 146887 h 601706"/>
                <a:gd name="connsiteX689" fmla="*/ 257175 w 481012"/>
                <a:gd name="connsiteY689" fmla="*/ 158793 h 601706"/>
                <a:gd name="connsiteX690" fmla="*/ 307181 w 481012"/>
                <a:gd name="connsiteY690" fmla="*/ 137362 h 601706"/>
                <a:gd name="connsiteX691" fmla="*/ 302419 w 481012"/>
                <a:gd name="connsiteY691" fmla="*/ 111168 h 601706"/>
                <a:gd name="connsiteX692" fmla="*/ 280987 w 481012"/>
                <a:gd name="connsiteY692" fmla="*/ 118312 h 601706"/>
                <a:gd name="connsiteX693" fmla="*/ 271462 w 481012"/>
                <a:gd name="connsiteY693" fmla="*/ 189750 h 601706"/>
                <a:gd name="connsiteX694" fmla="*/ 295275 w 481012"/>
                <a:gd name="connsiteY694" fmla="*/ 192131 h 601706"/>
                <a:gd name="connsiteX695" fmla="*/ 319087 w 481012"/>
                <a:gd name="connsiteY695" fmla="*/ 139743 h 601706"/>
                <a:gd name="connsiteX696" fmla="*/ 316706 w 481012"/>
                <a:gd name="connsiteY696" fmla="*/ 125456 h 601706"/>
                <a:gd name="connsiteX697" fmla="*/ 300037 w 481012"/>
                <a:gd name="connsiteY697" fmla="*/ 118312 h 601706"/>
                <a:gd name="connsiteX698" fmla="*/ 264319 w 481012"/>
                <a:gd name="connsiteY698" fmla="*/ 151650 h 601706"/>
                <a:gd name="connsiteX699" fmla="*/ 266700 w 481012"/>
                <a:gd name="connsiteY699" fmla="*/ 168318 h 601706"/>
                <a:gd name="connsiteX700" fmla="*/ 292894 w 481012"/>
                <a:gd name="connsiteY700" fmla="*/ 175462 h 601706"/>
                <a:gd name="connsiteX701" fmla="*/ 319087 w 481012"/>
                <a:gd name="connsiteY701" fmla="*/ 173081 h 601706"/>
                <a:gd name="connsiteX702" fmla="*/ 338137 w 481012"/>
                <a:gd name="connsiteY702" fmla="*/ 132600 h 601706"/>
                <a:gd name="connsiteX703" fmla="*/ 316706 w 481012"/>
                <a:gd name="connsiteY703" fmla="*/ 149268 h 601706"/>
                <a:gd name="connsiteX704" fmla="*/ 328612 w 481012"/>
                <a:gd name="connsiteY704" fmla="*/ 180225 h 601706"/>
                <a:gd name="connsiteX705" fmla="*/ 347662 w 481012"/>
                <a:gd name="connsiteY705" fmla="*/ 177843 h 601706"/>
                <a:gd name="connsiteX706" fmla="*/ 350044 w 481012"/>
                <a:gd name="connsiteY706" fmla="*/ 146887 h 601706"/>
                <a:gd name="connsiteX707" fmla="*/ 338137 w 481012"/>
                <a:gd name="connsiteY707" fmla="*/ 154031 h 601706"/>
                <a:gd name="connsiteX708" fmla="*/ 338137 w 481012"/>
                <a:gd name="connsiteY708" fmla="*/ 194512 h 601706"/>
                <a:gd name="connsiteX709" fmla="*/ 352425 w 481012"/>
                <a:gd name="connsiteY709" fmla="*/ 196893 h 601706"/>
                <a:gd name="connsiteX710" fmla="*/ 350044 w 481012"/>
                <a:gd name="connsiteY710" fmla="*/ 161175 h 601706"/>
                <a:gd name="connsiteX711" fmla="*/ 338137 w 481012"/>
                <a:gd name="connsiteY711" fmla="*/ 170700 h 601706"/>
                <a:gd name="connsiteX712" fmla="*/ 347662 w 481012"/>
                <a:gd name="connsiteY712" fmla="*/ 211181 h 601706"/>
                <a:gd name="connsiteX713" fmla="*/ 359569 w 481012"/>
                <a:gd name="connsiteY713" fmla="*/ 215943 h 601706"/>
                <a:gd name="connsiteX714" fmla="*/ 366712 w 481012"/>
                <a:gd name="connsiteY714" fmla="*/ 201656 h 601706"/>
                <a:gd name="connsiteX715" fmla="*/ 352425 w 481012"/>
                <a:gd name="connsiteY715" fmla="*/ 187368 h 601706"/>
                <a:gd name="connsiteX716" fmla="*/ 328612 w 481012"/>
                <a:gd name="connsiteY716" fmla="*/ 225468 h 601706"/>
                <a:gd name="connsiteX717" fmla="*/ 376237 w 481012"/>
                <a:gd name="connsiteY717" fmla="*/ 237375 h 601706"/>
                <a:gd name="connsiteX718" fmla="*/ 383381 w 481012"/>
                <a:gd name="connsiteY718" fmla="*/ 225468 h 601706"/>
                <a:gd name="connsiteX719" fmla="*/ 354806 w 481012"/>
                <a:gd name="connsiteY719" fmla="*/ 175462 h 601706"/>
                <a:gd name="connsiteX720" fmla="*/ 330994 w 481012"/>
                <a:gd name="connsiteY720" fmla="*/ 170700 h 601706"/>
                <a:gd name="connsiteX721" fmla="*/ 311944 w 481012"/>
                <a:gd name="connsiteY721" fmla="*/ 184987 h 601706"/>
                <a:gd name="connsiteX722" fmla="*/ 373856 w 481012"/>
                <a:gd name="connsiteY722" fmla="*/ 227850 h 601706"/>
                <a:gd name="connsiteX723" fmla="*/ 390525 w 481012"/>
                <a:gd name="connsiteY723" fmla="*/ 218325 h 601706"/>
                <a:gd name="connsiteX724" fmla="*/ 385762 w 481012"/>
                <a:gd name="connsiteY724" fmla="*/ 156412 h 601706"/>
                <a:gd name="connsiteX725" fmla="*/ 376237 w 481012"/>
                <a:gd name="connsiteY725" fmla="*/ 154031 h 601706"/>
                <a:gd name="connsiteX726" fmla="*/ 371475 w 481012"/>
                <a:gd name="connsiteY726" fmla="*/ 184987 h 601706"/>
                <a:gd name="connsiteX727" fmla="*/ 395287 w 481012"/>
                <a:gd name="connsiteY727" fmla="*/ 189750 h 601706"/>
                <a:gd name="connsiteX728" fmla="*/ 400050 w 481012"/>
                <a:gd name="connsiteY728" fmla="*/ 170700 h 601706"/>
                <a:gd name="connsiteX729" fmla="*/ 385762 w 481012"/>
                <a:gd name="connsiteY729" fmla="*/ 168318 h 601706"/>
                <a:gd name="connsiteX730" fmla="*/ 378619 w 481012"/>
                <a:gd name="connsiteY730" fmla="*/ 177843 h 601706"/>
                <a:gd name="connsiteX731" fmla="*/ 395287 w 481012"/>
                <a:gd name="connsiteY731" fmla="*/ 194512 h 601706"/>
                <a:gd name="connsiteX732" fmla="*/ 388144 w 481012"/>
                <a:gd name="connsiteY732" fmla="*/ 146887 h 601706"/>
                <a:gd name="connsiteX733" fmla="*/ 371475 w 481012"/>
                <a:gd name="connsiteY733" fmla="*/ 149268 h 601706"/>
                <a:gd name="connsiteX734" fmla="*/ 381000 w 481012"/>
                <a:gd name="connsiteY734" fmla="*/ 173081 h 601706"/>
                <a:gd name="connsiteX735" fmla="*/ 390525 w 481012"/>
                <a:gd name="connsiteY735" fmla="*/ 168318 h 601706"/>
                <a:gd name="connsiteX736" fmla="*/ 364331 w 481012"/>
                <a:gd name="connsiteY736" fmla="*/ 151650 h 601706"/>
                <a:gd name="connsiteX737" fmla="*/ 366712 w 481012"/>
                <a:gd name="connsiteY737" fmla="*/ 151650 h 601706"/>
                <a:gd name="connsiteX738" fmla="*/ 378619 w 481012"/>
                <a:gd name="connsiteY738" fmla="*/ 149268 h 601706"/>
                <a:gd name="connsiteX739" fmla="*/ 397669 w 481012"/>
                <a:gd name="connsiteY739" fmla="*/ 151650 h 601706"/>
                <a:gd name="connsiteX740" fmla="*/ 404812 w 481012"/>
                <a:gd name="connsiteY740" fmla="*/ 165937 h 601706"/>
                <a:gd name="connsiteX741" fmla="*/ 409575 w 481012"/>
                <a:gd name="connsiteY741" fmla="*/ 182606 h 601706"/>
                <a:gd name="connsiteX742" fmla="*/ 414337 w 481012"/>
                <a:gd name="connsiteY742" fmla="*/ 194512 h 601706"/>
                <a:gd name="connsiteX743" fmla="*/ 416719 w 481012"/>
                <a:gd name="connsiteY743" fmla="*/ 206418 h 601706"/>
                <a:gd name="connsiteX744" fmla="*/ 431006 w 481012"/>
                <a:gd name="connsiteY744" fmla="*/ 213562 h 601706"/>
                <a:gd name="connsiteX745" fmla="*/ 438150 w 481012"/>
                <a:gd name="connsiteY745" fmla="*/ 220706 h 601706"/>
                <a:gd name="connsiteX746" fmla="*/ 445294 w 481012"/>
                <a:gd name="connsiteY746" fmla="*/ 225468 h 601706"/>
                <a:gd name="connsiteX747" fmla="*/ 442912 w 481012"/>
                <a:gd name="connsiteY747" fmla="*/ 175462 h 601706"/>
                <a:gd name="connsiteX748" fmla="*/ 445294 w 481012"/>
                <a:gd name="connsiteY748" fmla="*/ 192131 h 601706"/>
                <a:gd name="connsiteX749" fmla="*/ 440531 w 481012"/>
                <a:gd name="connsiteY749" fmla="*/ 180225 h 601706"/>
                <a:gd name="connsiteX750" fmla="*/ 433387 w 481012"/>
                <a:gd name="connsiteY750" fmla="*/ 177843 h 601706"/>
                <a:gd name="connsiteX751" fmla="*/ 423862 w 481012"/>
                <a:gd name="connsiteY751" fmla="*/ 168318 h 601706"/>
                <a:gd name="connsiteX752" fmla="*/ 419100 w 481012"/>
                <a:gd name="connsiteY752" fmla="*/ 161175 h 601706"/>
                <a:gd name="connsiteX753" fmla="*/ 416719 w 481012"/>
                <a:gd name="connsiteY753" fmla="*/ 175462 h 601706"/>
                <a:gd name="connsiteX754" fmla="*/ 423862 w 481012"/>
                <a:gd name="connsiteY754" fmla="*/ 211181 h 601706"/>
                <a:gd name="connsiteX755" fmla="*/ 431006 w 481012"/>
                <a:gd name="connsiteY755" fmla="*/ 225468 h 601706"/>
                <a:gd name="connsiteX756" fmla="*/ 426244 w 481012"/>
                <a:gd name="connsiteY756" fmla="*/ 201656 h 601706"/>
                <a:gd name="connsiteX757" fmla="*/ 423862 w 481012"/>
                <a:gd name="connsiteY757" fmla="*/ 175462 h 601706"/>
                <a:gd name="connsiteX758" fmla="*/ 419100 w 481012"/>
                <a:gd name="connsiteY758" fmla="*/ 161175 h 601706"/>
                <a:gd name="connsiteX759" fmla="*/ 426244 w 481012"/>
                <a:gd name="connsiteY759" fmla="*/ 158793 h 601706"/>
                <a:gd name="connsiteX760" fmla="*/ 440531 w 481012"/>
                <a:gd name="connsiteY760" fmla="*/ 180225 h 601706"/>
                <a:gd name="connsiteX761" fmla="*/ 445294 w 481012"/>
                <a:gd name="connsiteY761" fmla="*/ 187368 h 601706"/>
                <a:gd name="connsiteX762" fmla="*/ 383381 w 481012"/>
                <a:gd name="connsiteY762" fmla="*/ 237375 h 601706"/>
                <a:gd name="connsiteX763" fmla="*/ 252412 w 481012"/>
                <a:gd name="connsiteY763" fmla="*/ 318337 h 601706"/>
                <a:gd name="connsiteX764" fmla="*/ 254794 w 481012"/>
                <a:gd name="connsiteY764" fmla="*/ 332625 h 601706"/>
                <a:gd name="connsiteX765" fmla="*/ 261937 w 481012"/>
                <a:gd name="connsiteY765" fmla="*/ 304050 h 601706"/>
                <a:gd name="connsiteX766" fmla="*/ 352425 w 481012"/>
                <a:gd name="connsiteY766" fmla="*/ 311193 h 601706"/>
                <a:gd name="connsiteX767" fmla="*/ 354806 w 481012"/>
                <a:gd name="connsiteY767" fmla="*/ 268331 h 601706"/>
                <a:gd name="connsiteX768" fmla="*/ 361950 w 481012"/>
                <a:gd name="connsiteY768" fmla="*/ 342150 h 601706"/>
                <a:gd name="connsiteX769" fmla="*/ 347662 w 481012"/>
                <a:gd name="connsiteY769" fmla="*/ 225468 h 601706"/>
                <a:gd name="connsiteX770" fmla="*/ 350044 w 481012"/>
                <a:gd name="connsiteY770" fmla="*/ 308812 h 601706"/>
                <a:gd name="connsiteX771" fmla="*/ 338137 w 481012"/>
                <a:gd name="connsiteY771" fmla="*/ 234993 h 601706"/>
                <a:gd name="connsiteX772" fmla="*/ 304800 w 481012"/>
                <a:gd name="connsiteY772" fmla="*/ 239756 h 601706"/>
                <a:gd name="connsiteX773" fmla="*/ 238125 w 481012"/>
                <a:gd name="connsiteY773" fmla="*/ 308812 h 601706"/>
                <a:gd name="connsiteX774" fmla="*/ 135731 w 481012"/>
                <a:gd name="connsiteY774" fmla="*/ 285000 h 601706"/>
                <a:gd name="connsiteX775" fmla="*/ 140494 w 481012"/>
                <a:gd name="connsiteY775" fmla="*/ 373106 h 601706"/>
                <a:gd name="connsiteX776" fmla="*/ 142875 w 481012"/>
                <a:gd name="connsiteY776" fmla="*/ 356437 h 601706"/>
                <a:gd name="connsiteX777" fmla="*/ 123825 w 481012"/>
                <a:gd name="connsiteY777" fmla="*/ 442162 h 601706"/>
                <a:gd name="connsiteX778" fmla="*/ 114300 w 481012"/>
                <a:gd name="connsiteY778" fmla="*/ 501693 h 601706"/>
                <a:gd name="connsiteX779" fmla="*/ 133350 w 481012"/>
                <a:gd name="connsiteY779" fmla="*/ 323100 h 601706"/>
                <a:gd name="connsiteX780" fmla="*/ 154781 w 481012"/>
                <a:gd name="connsiteY780" fmla="*/ 189750 h 601706"/>
                <a:gd name="connsiteX781" fmla="*/ 157162 w 481012"/>
                <a:gd name="connsiteY781" fmla="*/ 170700 h 601706"/>
                <a:gd name="connsiteX782" fmla="*/ 161925 w 481012"/>
                <a:gd name="connsiteY782" fmla="*/ 251662 h 601706"/>
                <a:gd name="connsiteX783" fmla="*/ 159544 w 481012"/>
                <a:gd name="connsiteY783" fmla="*/ 342150 h 601706"/>
                <a:gd name="connsiteX784" fmla="*/ 152400 w 481012"/>
                <a:gd name="connsiteY784" fmla="*/ 332625 h 601706"/>
                <a:gd name="connsiteX785" fmla="*/ 147637 w 481012"/>
                <a:gd name="connsiteY785" fmla="*/ 399300 h 601706"/>
                <a:gd name="connsiteX786" fmla="*/ 183356 w 481012"/>
                <a:gd name="connsiteY786" fmla="*/ 373106 h 601706"/>
                <a:gd name="connsiteX787" fmla="*/ 221456 w 481012"/>
                <a:gd name="connsiteY787" fmla="*/ 261187 h 601706"/>
                <a:gd name="connsiteX788" fmla="*/ 219075 w 481012"/>
                <a:gd name="connsiteY788" fmla="*/ 251662 h 601706"/>
                <a:gd name="connsiteX789" fmla="*/ 211931 w 481012"/>
                <a:gd name="connsiteY789" fmla="*/ 280237 h 601706"/>
                <a:gd name="connsiteX790" fmla="*/ 195262 w 481012"/>
                <a:gd name="connsiteY790" fmla="*/ 387393 h 601706"/>
                <a:gd name="connsiteX791" fmla="*/ 192881 w 481012"/>
                <a:gd name="connsiteY791" fmla="*/ 363581 h 601706"/>
                <a:gd name="connsiteX792" fmla="*/ 190500 w 481012"/>
                <a:gd name="connsiteY792" fmla="*/ 356437 h 601706"/>
                <a:gd name="connsiteX793" fmla="*/ 178594 w 481012"/>
                <a:gd name="connsiteY793" fmla="*/ 413587 h 601706"/>
                <a:gd name="connsiteX794" fmla="*/ 154781 w 481012"/>
                <a:gd name="connsiteY794" fmla="*/ 504075 h 601706"/>
                <a:gd name="connsiteX795" fmla="*/ 145256 w 481012"/>
                <a:gd name="connsiteY795" fmla="*/ 508837 h 601706"/>
                <a:gd name="connsiteX796" fmla="*/ 133350 w 481012"/>
                <a:gd name="connsiteY796" fmla="*/ 404062 h 601706"/>
                <a:gd name="connsiteX797" fmla="*/ 145256 w 481012"/>
                <a:gd name="connsiteY797" fmla="*/ 408825 h 601706"/>
                <a:gd name="connsiteX798" fmla="*/ 166687 w 481012"/>
                <a:gd name="connsiteY798" fmla="*/ 432637 h 601706"/>
                <a:gd name="connsiteX799" fmla="*/ 183356 w 481012"/>
                <a:gd name="connsiteY799" fmla="*/ 463593 h 601706"/>
                <a:gd name="connsiteX800" fmla="*/ 166687 w 481012"/>
                <a:gd name="connsiteY800" fmla="*/ 465975 h 601706"/>
                <a:gd name="connsiteX801" fmla="*/ 114300 w 481012"/>
                <a:gd name="connsiteY801" fmla="*/ 468356 h 601706"/>
                <a:gd name="connsiteX802" fmla="*/ 111919 w 481012"/>
                <a:gd name="connsiteY802" fmla="*/ 485025 h 601706"/>
                <a:gd name="connsiteX803" fmla="*/ 90487 w 481012"/>
                <a:gd name="connsiteY803" fmla="*/ 489787 h 601706"/>
                <a:gd name="connsiteX804" fmla="*/ 71437 w 481012"/>
                <a:gd name="connsiteY804" fmla="*/ 494550 h 601706"/>
                <a:gd name="connsiteX805" fmla="*/ 57150 w 481012"/>
                <a:gd name="connsiteY805" fmla="*/ 508837 h 601706"/>
                <a:gd name="connsiteX806" fmla="*/ 45244 w 481012"/>
                <a:gd name="connsiteY806" fmla="*/ 532650 h 601706"/>
                <a:gd name="connsiteX807" fmla="*/ 57150 w 481012"/>
                <a:gd name="connsiteY807" fmla="*/ 535031 h 601706"/>
                <a:gd name="connsiteX808" fmla="*/ 59531 w 481012"/>
                <a:gd name="connsiteY808" fmla="*/ 539793 h 601706"/>
                <a:gd name="connsiteX809" fmla="*/ 104775 w 481012"/>
                <a:gd name="connsiteY809" fmla="*/ 549318 h 601706"/>
                <a:gd name="connsiteX810" fmla="*/ 123825 w 481012"/>
                <a:gd name="connsiteY810" fmla="*/ 539793 h 601706"/>
                <a:gd name="connsiteX811" fmla="*/ 92869 w 481012"/>
                <a:gd name="connsiteY811" fmla="*/ 527887 h 601706"/>
                <a:gd name="connsiteX812" fmla="*/ 126206 w 481012"/>
                <a:gd name="connsiteY812" fmla="*/ 518362 h 601706"/>
                <a:gd name="connsiteX813" fmla="*/ 142875 w 481012"/>
                <a:gd name="connsiteY813" fmla="*/ 523125 h 601706"/>
                <a:gd name="connsiteX814" fmla="*/ 295275 w 481012"/>
                <a:gd name="connsiteY814" fmla="*/ 465975 h 601706"/>
                <a:gd name="connsiteX815" fmla="*/ 271462 w 481012"/>
                <a:gd name="connsiteY815" fmla="*/ 535031 h 601706"/>
                <a:gd name="connsiteX816" fmla="*/ 280987 w 481012"/>
                <a:gd name="connsiteY816" fmla="*/ 544556 h 601706"/>
                <a:gd name="connsiteX817" fmla="*/ 326231 w 481012"/>
                <a:gd name="connsiteY817" fmla="*/ 518362 h 601706"/>
                <a:gd name="connsiteX818" fmla="*/ 328612 w 481012"/>
                <a:gd name="connsiteY818" fmla="*/ 511218 h 601706"/>
                <a:gd name="connsiteX819" fmla="*/ 316706 w 481012"/>
                <a:gd name="connsiteY819" fmla="*/ 504075 h 601706"/>
                <a:gd name="connsiteX820" fmla="*/ 295275 w 481012"/>
                <a:gd name="connsiteY820" fmla="*/ 494550 h 601706"/>
                <a:gd name="connsiteX821" fmla="*/ 273844 w 481012"/>
                <a:gd name="connsiteY821" fmla="*/ 499312 h 601706"/>
                <a:gd name="connsiteX822" fmla="*/ 292894 w 481012"/>
                <a:gd name="connsiteY822" fmla="*/ 506456 h 601706"/>
                <a:gd name="connsiteX823" fmla="*/ 326231 w 481012"/>
                <a:gd name="connsiteY823" fmla="*/ 511218 h 601706"/>
                <a:gd name="connsiteX824" fmla="*/ 347662 w 481012"/>
                <a:gd name="connsiteY824" fmla="*/ 508837 h 601706"/>
                <a:gd name="connsiteX825" fmla="*/ 333375 w 481012"/>
                <a:gd name="connsiteY825" fmla="*/ 477881 h 601706"/>
                <a:gd name="connsiteX826" fmla="*/ 323850 w 481012"/>
                <a:gd name="connsiteY826" fmla="*/ 477881 h 601706"/>
                <a:gd name="connsiteX827" fmla="*/ 321469 w 481012"/>
                <a:gd name="connsiteY827" fmla="*/ 485025 h 601706"/>
                <a:gd name="connsiteX828" fmla="*/ 319087 w 481012"/>
                <a:gd name="connsiteY828" fmla="*/ 499312 h 601706"/>
                <a:gd name="connsiteX829" fmla="*/ 314325 w 481012"/>
                <a:gd name="connsiteY829" fmla="*/ 487406 h 601706"/>
                <a:gd name="connsiteX830" fmla="*/ 311944 w 481012"/>
                <a:gd name="connsiteY830" fmla="*/ 496931 h 601706"/>
                <a:gd name="connsiteX831" fmla="*/ 302419 w 481012"/>
                <a:gd name="connsiteY831" fmla="*/ 499312 h 601706"/>
                <a:gd name="connsiteX832" fmla="*/ 269081 w 481012"/>
                <a:gd name="connsiteY832" fmla="*/ 511218 h 601706"/>
                <a:gd name="connsiteX833" fmla="*/ 223837 w 481012"/>
                <a:gd name="connsiteY833" fmla="*/ 544556 h 601706"/>
                <a:gd name="connsiteX834" fmla="*/ 216694 w 481012"/>
                <a:gd name="connsiteY834" fmla="*/ 549318 h 601706"/>
                <a:gd name="connsiteX835" fmla="*/ 195262 w 481012"/>
                <a:gd name="connsiteY835" fmla="*/ 561225 h 601706"/>
                <a:gd name="connsiteX836" fmla="*/ 226219 w 481012"/>
                <a:gd name="connsiteY836" fmla="*/ 563606 h 601706"/>
                <a:gd name="connsiteX837" fmla="*/ 219075 w 481012"/>
                <a:gd name="connsiteY837" fmla="*/ 558843 h 601706"/>
                <a:gd name="connsiteX838" fmla="*/ 209550 w 481012"/>
                <a:gd name="connsiteY838" fmla="*/ 554081 h 601706"/>
                <a:gd name="connsiteX839" fmla="*/ 202406 w 481012"/>
                <a:gd name="connsiteY839" fmla="*/ 549318 h 601706"/>
                <a:gd name="connsiteX840" fmla="*/ 183356 w 481012"/>
                <a:gd name="connsiteY840" fmla="*/ 530268 h 601706"/>
                <a:gd name="connsiteX841" fmla="*/ 180975 w 481012"/>
                <a:gd name="connsiteY841" fmla="*/ 520743 h 601706"/>
                <a:gd name="connsiteX842" fmla="*/ 192881 w 481012"/>
                <a:gd name="connsiteY842" fmla="*/ 530268 h 601706"/>
                <a:gd name="connsiteX843" fmla="*/ 228600 w 481012"/>
                <a:gd name="connsiteY843" fmla="*/ 549318 h 601706"/>
                <a:gd name="connsiteX844" fmla="*/ 221456 w 481012"/>
                <a:gd name="connsiteY844" fmla="*/ 539793 h 601706"/>
                <a:gd name="connsiteX845" fmla="*/ 211931 w 481012"/>
                <a:gd name="connsiteY845" fmla="*/ 532650 h 601706"/>
                <a:gd name="connsiteX846" fmla="*/ 240506 w 481012"/>
                <a:gd name="connsiteY846" fmla="*/ 525506 h 601706"/>
                <a:gd name="connsiteX847" fmla="*/ 373856 w 481012"/>
                <a:gd name="connsiteY847" fmla="*/ 520743 h 601706"/>
                <a:gd name="connsiteX848" fmla="*/ 388144 w 481012"/>
                <a:gd name="connsiteY848" fmla="*/ 518362 h 601706"/>
                <a:gd name="connsiteX849" fmla="*/ 409575 w 481012"/>
                <a:gd name="connsiteY849" fmla="*/ 504075 h 601706"/>
                <a:gd name="connsiteX850" fmla="*/ 407194 w 481012"/>
                <a:gd name="connsiteY850" fmla="*/ 482643 h 601706"/>
                <a:gd name="connsiteX851" fmla="*/ 378619 w 481012"/>
                <a:gd name="connsiteY851" fmla="*/ 561225 h 601706"/>
                <a:gd name="connsiteX852" fmla="*/ 378619 w 481012"/>
                <a:gd name="connsiteY852" fmla="*/ 501693 h 601706"/>
                <a:gd name="connsiteX853" fmla="*/ 388144 w 481012"/>
                <a:gd name="connsiteY853" fmla="*/ 506456 h 601706"/>
                <a:gd name="connsiteX854" fmla="*/ 404812 w 481012"/>
                <a:gd name="connsiteY854" fmla="*/ 508837 h 601706"/>
                <a:gd name="connsiteX855" fmla="*/ 400050 w 481012"/>
                <a:gd name="connsiteY855" fmla="*/ 525506 h 601706"/>
                <a:gd name="connsiteX856" fmla="*/ 395287 w 481012"/>
                <a:gd name="connsiteY856" fmla="*/ 539793 h 601706"/>
                <a:gd name="connsiteX857" fmla="*/ 388144 w 481012"/>
                <a:gd name="connsiteY857" fmla="*/ 520743 h 601706"/>
                <a:gd name="connsiteX858" fmla="*/ 400050 w 481012"/>
                <a:gd name="connsiteY858" fmla="*/ 523125 h 601706"/>
                <a:gd name="connsiteX859" fmla="*/ 416719 w 481012"/>
                <a:gd name="connsiteY859" fmla="*/ 535031 h 601706"/>
                <a:gd name="connsiteX860" fmla="*/ 423862 w 481012"/>
                <a:gd name="connsiteY860" fmla="*/ 542175 h 601706"/>
                <a:gd name="connsiteX861" fmla="*/ 438150 w 481012"/>
                <a:gd name="connsiteY861" fmla="*/ 492168 h 601706"/>
                <a:gd name="connsiteX862" fmla="*/ 442912 w 481012"/>
                <a:gd name="connsiteY862" fmla="*/ 537412 h 601706"/>
                <a:gd name="connsiteX863" fmla="*/ 447675 w 481012"/>
                <a:gd name="connsiteY863" fmla="*/ 544556 h 601706"/>
                <a:gd name="connsiteX864" fmla="*/ 400050 w 481012"/>
                <a:gd name="connsiteY864" fmla="*/ 499312 h 601706"/>
                <a:gd name="connsiteX865" fmla="*/ 392906 w 481012"/>
                <a:gd name="connsiteY865" fmla="*/ 489787 h 601706"/>
                <a:gd name="connsiteX866" fmla="*/ 428625 w 481012"/>
                <a:gd name="connsiteY866" fmla="*/ 523125 h 601706"/>
                <a:gd name="connsiteX867" fmla="*/ 452437 w 481012"/>
                <a:gd name="connsiteY867" fmla="*/ 418350 h 601706"/>
                <a:gd name="connsiteX868" fmla="*/ 471487 w 481012"/>
                <a:gd name="connsiteY868" fmla="*/ 332625 h 601706"/>
                <a:gd name="connsiteX869" fmla="*/ 469106 w 481012"/>
                <a:gd name="connsiteY869" fmla="*/ 208800 h 601706"/>
                <a:gd name="connsiteX870" fmla="*/ 471487 w 481012"/>
                <a:gd name="connsiteY870" fmla="*/ 230231 h 601706"/>
                <a:gd name="connsiteX871" fmla="*/ 469106 w 481012"/>
                <a:gd name="connsiteY871" fmla="*/ 192131 h 601706"/>
                <a:gd name="connsiteX872" fmla="*/ 461962 w 481012"/>
                <a:gd name="connsiteY872" fmla="*/ 237375 h 601706"/>
                <a:gd name="connsiteX873" fmla="*/ 457200 w 481012"/>
                <a:gd name="connsiteY873" fmla="*/ 273093 h 601706"/>
                <a:gd name="connsiteX874" fmla="*/ 452437 w 481012"/>
                <a:gd name="connsiteY874" fmla="*/ 265950 h 601706"/>
                <a:gd name="connsiteX875" fmla="*/ 450056 w 481012"/>
                <a:gd name="connsiteY875" fmla="*/ 239756 h 601706"/>
                <a:gd name="connsiteX876" fmla="*/ 447675 w 481012"/>
                <a:gd name="connsiteY876" fmla="*/ 249281 h 601706"/>
                <a:gd name="connsiteX877" fmla="*/ 440531 w 481012"/>
                <a:gd name="connsiteY877" fmla="*/ 232612 h 601706"/>
                <a:gd name="connsiteX878" fmla="*/ 431006 w 481012"/>
                <a:gd name="connsiteY878" fmla="*/ 218325 h 601706"/>
                <a:gd name="connsiteX879" fmla="*/ 383381 w 481012"/>
                <a:gd name="connsiteY879" fmla="*/ 132600 h 601706"/>
                <a:gd name="connsiteX880" fmla="*/ 330994 w 481012"/>
                <a:gd name="connsiteY880" fmla="*/ 139743 h 601706"/>
                <a:gd name="connsiteX881" fmla="*/ 350044 w 481012"/>
                <a:gd name="connsiteY881" fmla="*/ 142125 h 601706"/>
                <a:gd name="connsiteX882" fmla="*/ 269081 w 481012"/>
                <a:gd name="connsiteY882" fmla="*/ 130218 h 601706"/>
                <a:gd name="connsiteX883" fmla="*/ 259556 w 481012"/>
                <a:gd name="connsiteY883" fmla="*/ 134981 h 601706"/>
                <a:gd name="connsiteX884" fmla="*/ 280987 w 481012"/>
                <a:gd name="connsiteY884" fmla="*/ 137362 h 601706"/>
                <a:gd name="connsiteX885" fmla="*/ 276225 w 481012"/>
                <a:gd name="connsiteY885" fmla="*/ 127837 h 601706"/>
                <a:gd name="connsiteX886" fmla="*/ 271462 w 481012"/>
                <a:gd name="connsiteY886" fmla="*/ 111168 h 601706"/>
                <a:gd name="connsiteX887" fmla="*/ 254794 w 481012"/>
                <a:gd name="connsiteY887" fmla="*/ 94500 h 601706"/>
                <a:gd name="connsiteX888" fmla="*/ 247650 w 481012"/>
                <a:gd name="connsiteY888" fmla="*/ 92118 h 601706"/>
                <a:gd name="connsiteX889" fmla="*/ 240506 w 481012"/>
                <a:gd name="connsiteY889" fmla="*/ 87356 h 601706"/>
                <a:gd name="connsiteX890" fmla="*/ 271462 w 481012"/>
                <a:gd name="connsiteY890" fmla="*/ 80212 h 601706"/>
                <a:gd name="connsiteX891" fmla="*/ 247650 w 481012"/>
                <a:gd name="connsiteY891" fmla="*/ 80212 h 601706"/>
                <a:gd name="connsiteX892" fmla="*/ 242887 w 481012"/>
                <a:gd name="connsiteY892" fmla="*/ 96881 h 601706"/>
                <a:gd name="connsiteX893" fmla="*/ 219075 w 481012"/>
                <a:gd name="connsiteY893" fmla="*/ 163556 h 601706"/>
                <a:gd name="connsiteX894" fmla="*/ 219075 w 481012"/>
                <a:gd name="connsiteY894" fmla="*/ 192131 h 601706"/>
                <a:gd name="connsiteX895" fmla="*/ 254794 w 481012"/>
                <a:gd name="connsiteY895" fmla="*/ 265950 h 601706"/>
                <a:gd name="connsiteX896" fmla="*/ 364331 w 481012"/>
                <a:gd name="connsiteY896" fmla="*/ 306431 h 601706"/>
                <a:gd name="connsiteX897" fmla="*/ 328612 w 481012"/>
                <a:gd name="connsiteY897" fmla="*/ 256425 h 6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Lst>
              <a:rect l="l" t="t" r="r" b="b"/>
              <a:pathLst>
                <a:path w="481012" h="601706">
                  <a:moveTo>
                    <a:pt x="0" y="173081"/>
                  </a:moveTo>
                  <a:lnTo>
                    <a:pt x="0" y="173081"/>
                  </a:lnTo>
                  <a:cubicBezTo>
                    <a:pt x="5556" y="168318"/>
                    <a:pt x="10868" y="163255"/>
                    <a:pt x="16669" y="158793"/>
                  </a:cubicBezTo>
                  <a:cubicBezTo>
                    <a:pt x="21206" y="155303"/>
                    <a:pt x="30956" y="149268"/>
                    <a:pt x="30956" y="149268"/>
                  </a:cubicBezTo>
                  <a:cubicBezTo>
                    <a:pt x="34865" y="137542"/>
                    <a:pt x="30539" y="145647"/>
                    <a:pt x="40481" y="137362"/>
                  </a:cubicBezTo>
                  <a:cubicBezTo>
                    <a:pt x="43068" y="135206"/>
                    <a:pt x="44885" y="132175"/>
                    <a:pt x="47625" y="130218"/>
                  </a:cubicBezTo>
                  <a:cubicBezTo>
                    <a:pt x="52774" y="126540"/>
                    <a:pt x="58465" y="125018"/>
                    <a:pt x="64294" y="123075"/>
                  </a:cubicBezTo>
                  <a:cubicBezTo>
                    <a:pt x="68348" y="120372"/>
                    <a:pt x="78011" y="114119"/>
                    <a:pt x="80962" y="111168"/>
                  </a:cubicBezTo>
                  <a:cubicBezTo>
                    <a:pt x="82986" y="109144"/>
                    <a:pt x="88501" y="104719"/>
                    <a:pt x="85725" y="104025"/>
                  </a:cubicBezTo>
                  <a:cubicBezTo>
                    <a:pt x="77986" y="102090"/>
                    <a:pt x="69850" y="105612"/>
                    <a:pt x="61912" y="106406"/>
                  </a:cubicBezTo>
                  <a:cubicBezTo>
                    <a:pt x="58860" y="107169"/>
                    <a:pt x="48660" y="109460"/>
                    <a:pt x="45244" y="111168"/>
                  </a:cubicBezTo>
                  <a:cubicBezTo>
                    <a:pt x="42684" y="112448"/>
                    <a:pt x="40481" y="114343"/>
                    <a:pt x="38100" y="115931"/>
                  </a:cubicBezTo>
                  <a:cubicBezTo>
                    <a:pt x="36512" y="118312"/>
                    <a:pt x="34757" y="120590"/>
                    <a:pt x="33337" y="123075"/>
                  </a:cubicBezTo>
                  <a:cubicBezTo>
                    <a:pt x="31576" y="126157"/>
                    <a:pt x="30638" y="129712"/>
                    <a:pt x="28575" y="132600"/>
                  </a:cubicBezTo>
                  <a:cubicBezTo>
                    <a:pt x="26618" y="135340"/>
                    <a:pt x="23812" y="137362"/>
                    <a:pt x="21431" y="139743"/>
                  </a:cubicBezTo>
                  <a:cubicBezTo>
                    <a:pt x="19844" y="144506"/>
                    <a:pt x="15452" y="158901"/>
                    <a:pt x="16669" y="154031"/>
                  </a:cubicBezTo>
                  <a:cubicBezTo>
                    <a:pt x="17463" y="150856"/>
                    <a:pt x="17426" y="147348"/>
                    <a:pt x="19050" y="144506"/>
                  </a:cubicBezTo>
                  <a:cubicBezTo>
                    <a:pt x="21871" y="139570"/>
                    <a:pt x="28785" y="135635"/>
                    <a:pt x="33337" y="132600"/>
                  </a:cubicBezTo>
                  <a:cubicBezTo>
                    <a:pt x="43152" y="117879"/>
                    <a:pt x="32255" y="132239"/>
                    <a:pt x="45244" y="120693"/>
                  </a:cubicBezTo>
                  <a:cubicBezTo>
                    <a:pt x="50278" y="116219"/>
                    <a:pt x="53927" y="110142"/>
                    <a:pt x="59531" y="106406"/>
                  </a:cubicBezTo>
                  <a:cubicBezTo>
                    <a:pt x="61912" y="104818"/>
                    <a:pt x="64476" y="103475"/>
                    <a:pt x="66675" y="101643"/>
                  </a:cubicBezTo>
                  <a:cubicBezTo>
                    <a:pt x="69262" y="99487"/>
                    <a:pt x="70875" y="96135"/>
                    <a:pt x="73819" y="94500"/>
                  </a:cubicBezTo>
                  <a:cubicBezTo>
                    <a:pt x="78207" y="92062"/>
                    <a:pt x="83929" y="92521"/>
                    <a:pt x="88106" y="89737"/>
                  </a:cubicBezTo>
                  <a:cubicBezTo>
                    <a:pt x="100537" y="81451"/>
                    <a:pt x="89729" y="87346"/>
                    <a:pt x="107156" y="82593"/>
                  </a:cubicBezTo>
                  <a:cubicBezTo>
                    <a:pt x="111999" y="81272"/>
                    <a:pt x="116681" y="79418"/>
                    <a:pt x="121444" y="77831"/>
                  </a:cubicBezTo>
                  <a:cubicBezTo>
                    <a:pt x="123825" y="77037"/>
                    <a:pt x="126086" y="75658"/>
                    <a:pt x="128587" y="75450"/>
                  </a:cubicBezTo>
                  <a:lnTo>
                    <a:pt x="157162" y="73068"/>
                  </a:lnTo>
                  <a:cubicBezTo>
                    <a:pt x="146029" y="69357"/>
                    <a:pt x="149518" y="69337"/>
                    <a:pt x="133350" y="73068"/>
                  </a:cubicBezTo>
                  <a:cubicBezTo>
                    <a:pt x="128458" y="74197"/>
                    <a:pt x="114110" y="78656"/>
                    <a:pt x="119062" y="77831"/>
                  </a:cubicBezTo>
                  <a:cubicBezTo>
                    <a:pt x="154093" y="71992"/>
                    <a:pt x="138269" y="75410"/>
                    <a:pt x="166687" y="68306"/>
                  </a:cubicBezTo>
                  <a:cubicBezTo>
                    <a:pt x="169862" y="67512"/>
                    <a:pt x="173107" y="66960"/>
                    <a:pt x="176212" y="65925"/>
                  </a:cubicBezTo>
                  <a:cubicBezTo>
                    <a:pt x="180975" y="64337"/>
                    <a:pt x="195513" y="60884"/>
                    <a:pt x="190500" y="61162"/>
                  </a:cubicBezTo>
                  <a:lnTo>
                    <a:pt x="147637" y="63543"/>
                  </a:lnTo>
                  <a:cubicBezTo>
                    <a:pt x="150812" y="65131"/>
                    <a:pt x="153620" y="68070"/>
                    <a:pt x="157162" y="68306"/>
                  </a:cubicBezTo>
                  <a:cubicBezTo>
                    <a:pt x="165910" y="68889"/>
                    <a:pt x="174677" y="67165"/>
                    <a:pt x="183356" y="65925"/>
                  </a:cubicBezTo>
                  <a:cubicBezTo>
                    <a:pt x="185841" y="65570"/>
                    <a:pt x="188086" y="64233"/>
                    <a:pt x="190500" y="63543"/>
                  </a:cubicBezTo>
                  <a:cubicBezTo>
                    <a:pt x="193647" y="62644"/>
                    <a:pt x="196850" y="61956"/>
                    <a:pt x="200025" y="61162"/>
                  </a:cubicBezTo>
                  <a:cubicBezTo>
                    <a:pt x="202406" y="59575"/>
                    <a:pt x="204554" y="57562"/>
                    <a:pt x="207169" y="56400"/>
                  </a:cubicBezTo>
                  <a:cubicBezTo>
                    <a:pt x="211756" y="54361"/>
                    <a:pt x="221456" y="51637"/>
                    <a:pt x="221456" y="51637"/>
                  </a:cubicBezTo>
                  <a:cubicBezTo>
                    <a:pt x="230981" y="52431"/>
                    <a:pt x="240557" y="52755"/>
                    <a:pt x="250031" y="54018"/>
                  </a:cubicBezTo>
                  <a:cubicBezTo>
                    <a:pt x="265869" y="56130"/>
                    <a:pt x="248270" y="56348"/>
                    <a:pt x="264319" y="61162"/>
                  </a:cubicBezTo>
                  <a:cubicBezTo>
                    <a:pt x="269695" y="62775"/>
                    <a:pt x="275431" y="62749"/>
                    <a:pt x="280987" y="63543"/>
                  </a:cubicBezTo>
                  <a:cubicBezTo>
                    <a:pt x="286554" y="65399"/>
                    <a:pt x="298114" y="69658"/>
                    <a:pt x="304800" y="70687"/>
                  </a:cubicBezTo>
                  <a:cubicBezTo>
                    <a:pt x="311904" y="71780"/>
                    <a:pt x="319087" y="72274"/>
                    <a:pt x="326231" y="73068"/>
                  </a:cubicBezTo>
                  <a:cubicBezTo>
                    <a:pt x="327142" y="73372"/>
                    <a:pt x="343114" y="78900"/>
                    <a:pt x="342900" y="77831"/>
                  </a:cubicBezTo>
                  <a:cubicBezTo>
                    <a:pt x="341684" y="71752"/>
                    <a:pt x="335378" y="67927"/>
                    <a:pt x="330994" y="63543"/>
                  </a:cubicBezTo>
                  <a:cubicBezTo>
                    <a:pt x="327932" y="60481"/>
                    <a:pt x="317683" y="55510"/>
                    <a:pt x="314325" y="54018"/>
                  </a:cubicBezTo>
                  <a:cubicBezTo>
                    <a:pt x="310419" y="52282"/>
                    <a:pt x="306325" y="50992"/>
                    <a:pt x="302419" y="49256"/>
                  </a:cubicBezTo>
                  <a:cubicBezTo>
                    <a:pt x="299175" y="47814"/>
                    <a:pt x="296319" y="45427"/>
                    <a:pt x="292894" y="44493"/>
                  </a:cubicBezTo>
                  <a:cubicBezTo>
                    <a:pt x="287479" y="43016"/>
                    <a:pt x="281781" y="42906"/>
                    <a:pt x="276225" y="42112"/>
                  </a:cubicBezTo>
                  <a:cubicBezTo>
                    <a:pt x="272256" y="42906"/>
                    <a:pt x="260849" y="42411"/>
                    <a:pt x="264319" y="44493"/>
                  </a:cubicBezTo>
                  <a:cubicBezTo>
                    <a:pt x="271260" y="48658"/>
                    <a:pt x="280194" y="47668"/>
                    <a:pt x="288131" y="49256"/>
                  </a:cubicBezTo>
                  <a:lnTo>
                    <a:pt x="300037" y="51637"/>
                  </a:lnTo>
                  <a:cubicBezTo>
                    <a:pt x="304006" y="52431"/>
                    <a:pt x="308017" y="53036"/>
                    <a:pt x="311944" y="54018"/>
                  </a:cubicBezTo>
                  <a:lnTo>
                    <a:pt x="321469" y="56400"/>
                  </a:lnTo>
                  <a:cubicBezTo>
                    <a:pt x="323850" y="57987"/>
                    <a:pt x="326052" y="59882"/>
                    <a:pt x="328612" y="61162"/>
                  </a:cubicBezTo>
                  <a:cubicBezTo>
                    <a:pt x="348321" y="71016"/>
                    <a:pt x="320503" y="53439"/>
                    <a:pt x="345281" y="68306"/>
                  </a:cubicBezTo>
                  <a:lnTo>
                    <a:pt x="366712" y="82593"/>
                  </a:lnTo>
                  <a:cubicBezTo>
                    <a:pt x="369093" y="84181"/>
                    <a:pt x="371079" y="86662"/>
                    <a:pt x="373856" y="87356"/>
                  </a:cubicBezTo>
                  <a:lnTo>
                    <a:pt x="383381" y="89737"/>
                  </a:lnTo>
                  <a:cubicBezTo>
                    <a:pt x="388650" y="95006"/>
                    <a:pt x="391036" y="98326"/>
                    <a:pt x="397669" y="101643"/>
                  </a:cubicBezTo>
                  <a:cubicBezTo>
                    <a:pt x="399914" y="102766"/>
                    <a:pt x="402431" y="103231"/>
                    <a:pt x="404812" y="104025"/>
                  </a:cubicBezTo>
                  <a:cubicBezTo>
                    <a:pt x="415729" y="120401"/>
                    <a:pt x="408907" y="116502"/>
                    <a:pt x="421481" y="120693"/>
                  </a:cubicBezTo>
                  <a:cubicBezTo>
                    <a:pt x="423862" y="123074"/>
                    <a:pt x="426757" y="125035"/>
                    <a:pt x="428625" y="127837"/>
                  </a:cubicBezTo>
                  <a:cubicBezTo>
                    <a:pt x="435574" y="138260"/>
                    <a:pt x="423325" y="137796"/>
                    <a:pt x="440531" y="149268"/>
                  </a:cubicBezTo>
                  <a:cubicBezTo>
                    <a:pt x="449763" y="155423"/>
                    <a:pt x="444960" y="153126"/>
                    <a:pt x="454819" y="156412"/>
                  </a:cubicBezTo>
                  <a:cubicBezTo>
                    <a:pt x="457994" y="161175"/>
                    <a:pt x="462534" y="165270"/>
                    <a:pt x="464344" y="170700"/>
                  </a:cubicBezTo>
                  <a:lnTo>
                    <a:pt x="466725" y="177843"/>
                  </a:lnTo>
                  <a:lnTo>
                    <a:pt x="461962" y="163556"/>
                  </a:lnTo>
                  <a:cubicBezTo>
                    <a:pt x="461168" y="161175"/>
                    <a:pt x="461356" y="158187"/>
                    <a:pt x="459581" y="156412"/>
                  </a:cubicBezTo>
                  <a:cubicBezTo>
                    <a:pt x="457200" y="154031"/>
                    <a:pt x="455095" y="151336"/>
                    <a:pt x="452437" y="149268"/>
                  </a:cubicBezTo>
                  <a:cubicBezTo>
                    <a:pt x="447919" y="145754"/>
                    <a:pt x="443580" y="141553"/>
                    <a:pt x="438150" y="139743"/>
                  </a:cubicBezTo>
                  <a:lnTo>
                    <a:pt x="423862" y="134981"/>
                  </a:lnTo>
                  <a:cubicBezTo>
                    <a:pt x="421481" y="134187"/>
                    <a:pt x="419180" y="133092"/>
                    <a:pt x="416719" y="132600"/>
                  </a:cubicBezTo>
                  <a:cubicBezTo>
                    <a:pt x="412750" y="131806"/>
                    <a:pt x="408756" y="131128"/>
                    <a:pt x="404812" y="130218"/>
                  </a:cubicBezTo>
                  <a:cubicBezTo>
                    <a:pt x="398434" y="128746"/>
                    <a:pt x="385762" y="125456"/>
                    <a:pt x="385762" y="125456"/>
                  </a:cubicBezTo>
                  <a:cubicBezTo>
                    <a:pt x="369911" y="109603"/>
                    <a:pt x="386981" y="124545"/>
                    <a:pt x="371475" y="115931"/>
                  </a:cubicBezTo>
                  <a:cubicBezTo>
                    <a:pt x="366471" y="113151"/>
                    <a:pt x="361950" y="109581"/>
                    <a:pt x="357187" y="106406"/>
                  </a:cubicBezTo>
                  <a:cubicBezTo>
                    <a:pt x="354806" y="104819"/>
                    <a:pt x="352759" y="102548"/>
                    <a:pt x="350044" y="101643"/>
                  </a:cubicBezTo>
                  <a:lnTo>
                    <a:pt x="335756" y="96881"/>
                  </a:lnTo>
                  <a:cubicBezTo>
                    <a:pt x="333375" y="96087"/>
                    <a:pt x="331088" y="94913"/>
                    <a:pt x="328612" y="94500"/>
                  </a:cubicBezTo>
                  <a:lnTo>
                    <a:pt x="314325" y="92118"/>
                  </a:lnTo>
                  <a:cubicBezTo>
                    <a:pt x="315119" y="94499"/>
                    <a:pt x="314931" y="97487"/>
                    <a:pt x="316706" y="99262"/>
                  </a:cubicBezTo>
                  <a:cubicBezTo>
                    <a:pt x="319698" y="102254"/>
                    <a:pt x="333643" y="108921"/>
                    <a:pt x="338137" y="111168"/>
                  </a:cubicBezTo>
                  <a:cubicBezTo>
                    <a:pt x="348831" y="121862"/>
                    <a:pt x="342086" y="117247"/>
                    <a:pt x="359569" y="123075"/>
                  </a:cubicBezTo>
                  <a:lnTo>
                    <a:pt x="366712" y="125456"/>
                  </a:lnTo>
                  <a:cubicBezTo>
                    <a:pt x="375443" y="124662"/>
                    <a:pt x="384894" y="126636"/>
                    <a:pt x="392906" y="123075"/>
                  </a:cubicBezTo>
                  <a:cubicBezTo>
                    <a:pt x="395521" y="121913"/>
                    <a:pt x="390168" y="117955"/>
                    <a:pt x="388144" y="115931"/>
                  </a:cubicBezTo>
                  <a:cubicBezTo>
                    <a:pt x="386120" y="113907"/>
                    <a:pt x="383819" y="111665"/>
                    <a:pt x="381000" y="111168"/>
                  </a:cubicBezTo>
                  <a:cubicBezTo>
                    <a:pt x="370029" y="109232"/>
                    <a:pt x="358775" y="109581"/>
                    <a:pt x="347662" y="108787"/>
                  </a:cubicBezTo>
                  <a:cubicBezTo>
                    <a:pt x="339086" y="107072"/>
                    <a:pt x="333402" y="107021"/>
                    <a:pt x="326231" y="101643"/>
                  </a:cubicBezTo>
                  <a:cubicBezTo>
                    <a:pt x="322639" y="98949"/>
                    <a:pt x="320556" y="94428"/>
                    <a:pt x="316706" y="92118"/>
                  </a:cubicBezTo>
                  <a:cubicBezTo>
                    <a:pt x="312401" y="89535"/>
                    <a:pt x="307181" y="88943"/>
                    <a:pt x="302419" y="87356"/>
                  </a:cubicBezTo>
                  <a:lnTo>
                    <a:pt x="295275" y="84975"/>
                  </a:lnTo>
                  <a:cubicBezTo>
                    <a:pt x="289719" y="85769"/>
                    <a:pt x="283982" y="85743"/>
                    <a:pt x="278606" y="87356"/>
                  </a:cubicBezTo>
                  <a:cubicBezTo>
                    <a:pt x="275865" y="88178"/>
                    <a:pt x="274022" y="90838"/>
                    <a:pt x="271462" y="92118"/>
                  </a:cubicBezTo>
                  <a:cubicBezTo>
                    <a:pt x="251745" y="101977"/>
                    <a:pt x="277649" y="85614"/>
                    <a:pt x="257175" y="99262"/>
                  </a:cubicBezTo>
                  <a:cubicBezTo>
                    <a:pt x="251619" y="98468"/>
                    <a:pt x="245975" y="98143"/>
                    <a:pt x="240506" y="96881"/>
                  </a:cubicBezTo>
                  <a:cubicBezTo>
                    <a:pt x="235615" y="95752"/>
                    <a:pt x="231200" y="92741"/>
                    <a:pt x="226219" y="92118"/>
                  </a:cubicBezTo>
                  <a:lnTo>
                    <a:pt x="207169" y="89737"/>
                  </a:lnTo>
                  <a:lnTo>
                    <a:pt x="228600" y="82593"/>
                  </a:lnTo>
                  <a:lnTo>
                    <a:pt x="235744" y="80212"/>
                  </a:lnTo>
                  <a:cubicBezTo>
                    <a:pt x="226219" y="79418"/>
                    <a:pt x="215718" y="82105"/>
                    <a:pt x="207169" y="77831"/>
                  </a:cubicBezTo>
                  <a:cubicBezTo>
                    <a:pt x="202679" y="75586"/>
                    <a:pt x="216694" y="74656"/>
                    <a:pt x="221456" y="73068"/>
                  </a:cubicBezTo>
                  <a:cubicBezTo>
                    <a:pt x="223837" y="72274"/>
                    <a:pt x="226139" y="71179"/>
                    <a:pt x="228600" y="70687"/>
                  </a:cubicBezTo>
                  <a:cubicBezTo>
                    <a:pt x="247554" y="66897"/>
                    <a:pt x="244528" y="67859"/>
                    <a:pt x="219075" y="70687"/>
                  </a:cubicBezTo>
                  <a:lnTo>
                    <a:pt x="190500" y="77831"/>
                  </a:lnTo>
                  <a:cubicBezTo>
                    <a:pt x="186560" y="78758"/>
                    <a:pt x="182538" y="79302"/>
                    <a:pt x="178594" y="80212"/>
                  </a:cubicBezTo>
                  <a:cubicBezTo>
                    <a:pt x="172216" y="81684"/>
                    <a:pt x="165859" y="83253"/>
                    <a:pt x="159544" y="84975"/>
                  </a:cubicBezTo>
                  <a:cubicBezTo>
                    <a:pt x="157122" y="85635"/>
                    <a:pt x="154814" y="86666"/>
                    <a:pt x="152400" y="87356"/>
                  </a:cubicBezTo>
                  <a:cubicBezTo>
                    <a:pt x="149253" y="88255"/>
                    <a:pt x="146050" y="88943"/>
                    <a:pt x="142875" y="89737"/>
                  </a:cubicBezTo>
                  <a:cubicBezTo>
                    <a:pt x="137056" y="92647"/>
                    <a:pt x="131252" y="95057"/>
                    <a:pt x="126206" y="99262"/>
                  </a:cubicBezTo>
                  <a:cubicBezTo>
                    <a:pt x="123619" y="101418"/>
                    <a:pt x="115700" y="106208"/>
                    <a:pt x="119062" y="106406"/>
                  </a:cubicBezTo>
                  <a:cubicBezTo>
                    <a:pt x="134989" y="107343"/>
                    <a:pt x="150812" y="103231"/>
                    <a:pt x="166687" y="101643"/>
                  </a:cubicBezTo>
                  <a:cubicBezTo>
                    <a:pt x="168993" y="101067"/>
                    <a:pt x="195711" y="94500"/>
                    <a:pt x="192881" y="94500"/>
                  </a:cubicBezTo>
                  <a:cubicBezTo>
                    <a:pt x="177643" y="94500"/>
                    <a:pt x="160521" y="97480"/>
                    <a:pt x="145256" y="101643"/>
                  </a:cubicBezTo>
                  <a:cubicBezTo>
                    <a:pt x="139681" y="103164"/>
                    <a:pt x="134162" y="104885"/>
                    <a:pt x="128587" y="106406"/>
                  </a:cubicBezTo>
                  <a:cubicBezTo>
                    <a:pt x="125430" y="107267"/>
                    <a:pt x="122197" y="107847"/>
                    <a:pt x="119062" y="108787"/>
                  </a:cubicBezTo>
                  <a:cubicBezTo>
                    <a:pt x="114254" y="110230"/>
                    <a:pt x="104775" y="113550"/>
                    <a:pt x="104775" y="113550"/>
                  </a:cubicBezTo>
                  <a:cubicBezTo>
                    <a:pt x="92071" y="132602"/>
                    <a:pt x="108746" y="109577"/>
                    <a:pt x="92869" y="125456"/>
                  </a:cubicBezTo>
                  <a:cubicBezTo>
                    <a:pt x="90845" y="127480"/>
                    <a:pt x="89894" y="130365"/>
                    <a:pt x="88106" y="132600"/>
                  </a:cubicBezTo>
                  <a:cubicBezTo>
                    <a:pt x="83535" y="138314"/>
                    <a:pt x="78390" y="143554"/>
                    <a:pt x="73819" y="149268"/>
                  </a:cubicBezTo>
                  <a:cubicBezTo>
                    <a:pt x="72031" y="151503"/>
                    <a:pt x="66496" y="157692"/>
                    <a:pt x="69056" y="156412"/>
                  </a:cubicBezTo>
                  <a:cubicBezTo>
                    <a:pt x="73072" y="154404"/>
                    <a:pt x="75624" y="150266"/>
                    <a:pt x="78581" y="146887"/>
                  </a:cubicBezTo>
                  <a:cubicBezTo>
                    <a:pt x="87040" y="137219"/>
                    <a:pt x="83814" y="139116"/>
                    <a:pt x="90487" y="130218"/>
                  </a:cubicBezTo>
                  <a:cubicBezTo>
                    <a:pt x="93536" y="126152"/>
                    <a:pt x="96962" y="122378"/>
                    <a:pt x="100012" y="118312"/>
                  </a:cubicBezTo>
                  <a:cubicBezTo>
                    <a:pt x="101729" y="116022"/>
                    <a:pt x="102751" y="113192"/>
                    <a:pt x="104775" y="111168"/>
                  </a:cubicBezTo>
                  <a:cubicBezTo>
                    <a:pt x="106931" y="109012"/>
                    <a:pt x="119062" y="103165"/>
                    <a:pt x="119062" y="99262"/>
                  </a:cubicBezTo>
                  <a:cubicBezTo>
                    <a:pt x="119062" y="96752"/>
                    <a:pt x="114300" y="100849"/>
                    <a:pt x="111919" y="101643"/>
                  </a:cubicBezTo>
                  <a:cubicBezTo>
                    <a:pt x="90622" y="122940"/>
                    <a:pt x="114456" y="98405"/>
                    <a:pt x="92869" y="123075"/>
                  </a:cubicBezTo>
                  <a:cubicBezTo>
                    <a:pt x="90651" y="125609"/>
                    <a:pt x="87917" y="127661"/>
                    <a:pt x="85725" y="130218"/>
                  </a:cubicBezTo>
                  <a:cubicBezTo>
                    <a:pt x="84427" y="131732"/>
                    <a:pt x="75328" y="143868"/>
                    <a:pt x="73819" y="146887"/>
                  </a:cubicBezTo>
                  <a:cubicBezTo>
                    <a:pt x="72696" y="149132"/>
                    <a:pt x="69192" y="152908"/>
                    <a:pt x="71437" y="154031"/>
                  </a:cubicBezTo>
                  <a:cubicBezTo>
                    <a:pt x="75057" y="155841"/>
                    <a:pt x="87392" y="151650"/>
                    <a:pt x="83344" y="151650"/>
                  </a:cubicBezTo>
                  <a:cubicBezTo>
                    <a:pt x="78516" y="151650"/>
                    <a:pt x="73819" y="153237"/>
                    <a:pt x="69056" y="154031"/>
                  </a:cubicBezTo>
                  <a:cubicBezTo>
                    <a:pt x="66675" y="156412"/>
                    <a:pt x="64499" y="159019"/>
                    <a:pt x="61912" y="161175"/>
                  </a:cubicBezTo>
                  <a:cubicBezTo>
                    <a:pt x="59714" y="163007"/>
                    <a:pt x="56792" y="163914"/>
                    <a:pt x="54769" y="165937"/>
                  </a:cubicBezTo>
                  <a:cubicBezTo>
                    <a:pt x="52745" y="167961"/>
                    <a:pt x="52433" y="171564"/>
                    <a:pt x="50006" y="173081"/>
                  </a:cubicBezTo>
                  <a:cubicBezTo>
                    <a:pt x="45749" y="175742"/>
                    <a:pt x="35719" y="177843"/>
                    <a:pt x="35719" y="177843"/>
                  </a:cubicBezTo>
                  <a:cubicBezTo>
                    <a:pt x="33338" y="181018"/>
                    <a:pt x="31382" y="190174"/>
                    <a:pt x="28575" y="187368"/>
                  </a:cubicBezTo>
                  <a:cubicBezTo>
                    <a:pt x="25161" y="183954"/>
                    <a:pt x="29909" y="177794"/>
                    <a:pt x="30956" y="173081"/>
                  </a:cubicBezTo>
                  <a:cubicBezTo>
                    <a:pt x="31843" y="169089"/>
                    <a:pt x="35915" y="158962"/>
                    <a:pt x="38100" y="156412"/>
                  </a:cubicBezTo>
                  <a:cubicBezTo>
                    <a:pt x="40683" y="153399"/>
                    <a:pt x="44612" y="151851"/>
                    <a:pt x="47625" y="149268"/>
                  </a:cubicBezTo>
                  <a:cubicBezTo>
                    <a:pt x="50182" y="147077"/>
                    <a:pt x="51967" y="143993"/>
                    <a:pt x="54769" y="142125"/>
                  </a:cubicBezTo>
                  <a:cubicBezTo>
                    <a:pt x="56857" y="140733"/>
                    <a:pt x="59667" y="140866"/>
                    <a:pt x="61912" y="139743"/>
                  </a:cubicBezTo>
                  <a:cubicBezTo>
                    <a:pt x="64472" y="138463"/>
                    <a:pt x="66675" y="136568"/>
                    <a:pt x="69056" y="134981"/>
                  </a:cubicBezTo>
                  <a:cubicBezTo>
                    <a:pt x="70644" y="132600"/>
                    <a:pt x="71795" y="129861"/>
                    <a:pt x="73819" y="127837"/>
                  </a:cubicBezTo>
                  <a:cubicBezTo>
                    <a:pt x="75842" y="125814"/>
                    <a:pt x="78939" y="121052"/>
                    <a:pt x="80962" y="123075"/>
                  </a:cubicBezTo>
                  <a:cubicBezTo>
                    <a:pt x="82985" y="125098"/>
                    <a:pt x="78114" y="128091"/>
                    <a:pt x="76200" y="130218"/>
                  </a:cubicBezTo>
                  <a:cubicBezTo>
                    <a:pt x="70943" y="136059"/>
                    <a:pt x="65667" y="141978"/>
                    <a:pt x="59531" y="146887"/>
                  </a:cubicBezTo>
                  <a:cubicBezTo>
                    <a:pt x="55562" y="150062"/>
                    <a:pt x="51777" y="153481"/>
                    <a:pt x="47625" y="156412"/>
                  </a:cubicBezTo>
                  <a:cubicBezTo>
                    <a:pt x="34580" y="165620"/>
                    <a:pt x="15067" y="173904"/>
                    <a:pt x="7144" y="189750"/>
                  </a:cubicBezTo>
                  <a:cubicBezTo>
                    <a:pt x="6021" y="191995"/>
                    <a:pt x="5556" y="194512"/>
                    <a:pt x="4762" y="196893"/>
                  </a:cubicBezTo>
                  <a:cubicBezTo>
                    <a:pt x="3968" y="192131"/>
                    <a:pt x="3328" y="187340"/>
                    <a:pt x="2381" y="182606"/>
                  </a:cubicBezTo>
                  <a:cubicBezTo>
                    <a:pt x="1739" y="179397"/>
                    <a:pt x="0" y="169808"/>
                    <a:pt x="0" y="173081"/>
                  </a:cubicBezTo>
                  <a:cubicBezTo>
                    <a:pt x="0" y="177909"/>
                    <a:pt x="1698" y="182589"/>
                    <a:pt x="2381" y="187368"/>
                  </a:cubicBezTo>
                  <a:cubicBezTo>
                    <a:pt x="3286" y="193703"/>
                    <a:pt x="3968" y="200068"/>
                    <a:pt x="4762" y="206418"/>
                  </a:cubicBezTo>
                  <a:cubicBezTo>
                    <a:pt x="5556" y="243724"/>
                    <a:pt x="6093" y="281037"/>
                    <a:pt x="7144" y="318337"/>
                  </a:cubicBezTo>
                  <a:cubicBezTo>
                    <a:pt x="7681" y="337396"/>
                    <a:pt x="9525" y="356420"/>
                    <a:pt x="9525" y="375487"/>
                  </a:cubicBezTo>
                  <a:cubicBezTo>
                    <a:pt x="9525" y="432643"/>
                    <a:pt x="8538" y="489798"/>
                    <a:pt x="7144" y="546937"/>
                  </a:cubicBezTo>
                  <a:cubicBezTo>
                    <a:pt x="6757" y="562785"/>
                    <a:pt x="5110" y="569012"/>
                    <a:pt x="2381" y="582656"/>
                  </a:cubicBezTo>
                  <a:cubicBezTo>
                    <a:pt x="3175" y="588212"/>
                    <a:pt x="793" y="595356"/>
                    <a:pt x="4762" y="599325"/>
                  </a:cubicBezTo>
                  <a:cubicBezTo>
                    <a:pt x="7624" y="602187"/>
                    <a:pt x="13807" y="599805"/>
                    <a:pt x="16669" y="596943"/>
                  </a:cubicBezTo>
                  <a:cubicBezTo>
                    <a:pt x="20219" y="593393"/>
                    <a:pt x="21431" y="582656"/>
                    <a:pt x="21431" y="582656"/>
                  </a:cubicBezTo>
                  <a:cubicBezTo>
                    <a:pt x="22225" y="565987"/>
                    <a:pt x="22579" y="549292"/>
                    <a:pt x="23812" y="532650"/>
                  </a:cubicBezTo>
                  <a:cubicBezTo>
                    <a:pt x="25908" y="504362"/>
                    <a:pt x="28283" y="532980"/>
                    <a:pt x="23812" y="501693"/>
                  </a:cubicBezTo>
                  <a:cubicBezTo>
                    <a:pt x="23018" y="458831"/>
                    <a:pt x="22883" y="415951"/>
                    <a:pt x="21431" y="373106"/>
                  </a:cubicBezTo>
                  <a:cubicBezTo>
                    <a:pt x="21294" y="369061"/>
                    <a:pt x="19715" y="365192"/>
                    <a:pt x="19050" y="361200"/>
                  </a:cubicBezTo>
                  <a:cubicBezTo>
                    <a:pt x="18127" y="355664"/>
                    <a:pt x="17463" y="350087"/>
                    <a:pt x="16669" y="344531"/>
                  </a:cubicBezTo>
                  <a:cubicBezTo>
                    <a:pt x="17463" y="295318"/>
                    <a:pt x="15029" y="245948"/>
                    <a:pt x="19050" y="196893"/>
                  </a:cubicBezTo>
                  <a:cubicBezTo>
                    <a:pt x="19317" y="193631"/>
                    <a:pt x="26019" y="197230"/>
                    <a:pt x="28575" y="199275"/>
                  </a:cubicBezTo>
                  <a:cubicBezTo>
                    <a:pt x="30535" y="200843"/>
                    <a:pt x="30162" y="204037"/>
                    <a:pt x="30956" y="206418"/>
                  </a:cubicBezTo>
                  <a:cubicBezTo>
                    <a:pt x="30162" y="234199"/>
                    <a:pt x="28575" y="261969"/>
                    <a:pt x="28575" y="289762"/>
                  </a:cubicBezTo>
                  <a:cubicBezTo>
                    <a:pt x="28575" y="347742"/>
                    <a:pt x="31100" y="342806"/>
                    <a:pt x="33337" y="389775"/>
                  </a:cubicBezTo>
                  <a:cubicBezTo>
                    <a:pt x="34357" y="411196"/>
                    <a:pt x="34925" y="432637"/>
                    <a:pt x="35719" y="454068"/>
                  </a:cubicBezTo>
                  <a:cubicBezTo>
                    <a:pt x="34925" y="501693"/>
                    <a:pt x="31801" y="549336"/>
                    <a:pt x="33337" y="596943"/>
                  </a:cubicBezTo>
                  <a:cubicBezTo>
                    <a:pt x="33429" y="599804"/>
                    <a:pt x="37621" y="601596"/>
                    <a:pt x="40481" y="601706"/>
                  </a:cubicBezTo>
                  <a:lnTo>
                    <a:pt x="95250" y="599325"/>
                  </a:lnTo>
                  <a:cubicBezTo>
                    <a:pt x="98425" y="598531"/>
                    <a:pt x="101628" y="597842"/>
                    <a:pt x="104775" y="596943"/>
                  </a:cubicBezTo>
                  <a:cubicBezTo>
                    <a:pt x="107189" y="596253"/>
                    <a:pt x="109409" y="594562"/>
                    <a:pt x="111919" y="594562"/>
                  </a:cubicBezTo>
                  <a:cubicBezTo>
                    <a:pt x="116747" y="594562"/>
                    <a:pt x="121472" y="595996"/>
                    <a:pt x="126206" y="596943"/>
                  </a:cubicBezTo>
                  <a:cubicBezTo>
                    <a:pt x="133674" y="598437"/>
                    <a:pt x="136072" y="599439"/>
                    <a:pt x="142875" y="601706"/>
                  </a:cubicBezTo>
                  <a:cubicBezTo>
                    <a:pt x="161925" y="600118"/>
                    <a:pt x="181018" y="598980"/>
                    <a:pt x="200025" y="596943"/>
                  </a:cubicBezTo>
                  <a:cubicBezTo>
                    <a:pt x="203279" y="596594"/>
                    <a:pt x="206341" y="595204"/>
                    <a:pt x="209550" y="594562"/>
                  </a:cubicBezTo>
                  <a:cubicBezTo>
                    <a:pt x="214284" y="593615"/>
                    <a:pt x="219124" y="593228"/>
                    <a:pt x="223837" y="592181"/>
                  </a:cubicBezTo>
                  <a:cubicBezTo>
                    <a:pt x="226287" y="591637"/>
                    <a:pt x="228567" y="590490"/>
                    <a:pt x="230981" y="589800"/>
                  </a:cubicBezTo>
                  <a:cubicBezTo>
                    <a:pt x="240935" y="586956"/>
                    <a:pt x="243555" y="586910"/>
                    <a:pt x="254794" y="585037"/>
                  </a:cubicBezTo>
                  <a:cubicBezTo>
                    <a:pt x="257175" y="586625"/>
                    <a:pt x="259196" y="588978"/>
                    <a:pt x="261937" y="589800"/>
                  </a:cubicBezTo>
                  <a:cubicBezTo>
                    <a:pt x="267313" y="591413"/>
                    <a:pt x="273009" y="591766"/>
                    <a:pt x="278606" y="592181"/>
                  </a:cubicBezTo>
                  <a:cubicBezTo>
                    <a:pt x="294457" y="593355"/>
                    <a:pt x="310356" y="593768"/>
                    <a:pt x="326231" y="594562"/>
                  </a:cubicBezTo>
                  <a:lnTo>
                    <a:pt x="366712" y="592181"/>
                  </a:lnTo>
                  <a:lnTo>
                    <a:pt x="481012" y="587418"/>
                  </a:lnTo>
                  <a:cubicBezTo>
                    <a:pt x="457671" y="579638"/>
                    <a:pt x="474081" y="583942"/>
                    <a:pt x="442912" y="580275"/>
                  </a:cubicBezTo>
                  <a:cubicBezTo>
                    <a:pt x="394774" y="574611"/>
                    <a:pt x="473642" y="579789"/>
                    <a:pt x="366712" y="575512"/>
                  </a:cubicBezTo>
                  <a:cubicBezTo>
                    <a:pt x="344857" y="568228"/>
                    <a:pt x="357420" y="570251"/>
                    <a:pt x="328612" y="573131"/>
                  </a:cubicBezTo>
                  <a:cubicBezTo>
                    <a:pt x="308254" y="579917"/>
                    <a:pt x="319306" y="577270"/>
                    <a:pt x="295275" y="580275"/>
                  </a:cubicBezTo>
                  <a:cubicBezTo>
                    <a:pt x="277812" y="579481"/>
                    <a:pt x="260316" y="579234"/>
                    <a:pt x="242887" y="577893"/>
                  </a:cubicBezTo>
                  <a:cubicBezTo>
                    <a:pt x="239624" y="577642"/>
                    <a:pt x="236635" y="575512"/>
                    <a:pt x="233362" y="575512"/>
                  </a:cubicBezTo>
                  <a:cubicBezTo>
                    <a:pt x="210330" y="575512"/>
                    <a:pt x="187325" y="577099"/>
                    <a:pt x="164306" y="577893"/>
                  </a:cubicBezTo>
                  <a:cubicBezTo>
                    <a:pt x="131899" y="575193"/>
                    <a:pt x="112122" y="573131"/>
                    <a:pt x="76200" y="573131"/>
                  </a:cubicBezTo>
                  <a:cubicBezTo>
                    <a:pt x="65851" y="573131"/>
                    <a:pt x="55563" y="574718"/>
                    <a:pt x="45244" y="575512"/>
                  </a:cubicBezTo>
                  <a:cubicBezTo>
                    <a:pt x="46038" y="578687"/>
                    <a:pt x="45581" y="582481"/>
                    <a:pt x="47625" y="585037"/>
                  </a:cubicBezTo>
                  <a:cubicBezTo>
                    <a:pt x="49193" y="586997"/>
                    <a:pt x="52355" y="586728"/>
                    <a:pt x="54769" y="587418"/>
                  </a:cubicBezTo>
                  <a:cubicBezTo>
                    <a:pt x="57916" y="588317"/>
                    <a:pt x="61119" y="589006"/>
                    <a:pt x="64294" y="589800"/>
                  </a:cubicBezTo>
                  <a:cubicBezTo>
                    <a:pt x="74613" y="589006"/>
                    <a:pt x="86971" y="593628"/>
                    <a:pt x="95250" y="587418"/>
                  </a:cubicBezTo>
                  <a:cubicBezTo>
                    <a:pt x="103663" y="581108"/>
                    <a:pt x="91495" y="564430"/>
                    <a:pt x="85725" y="561225"/>
                  </a:cubicBezTo>
                  <a:cubicBezTo>
                    <a:pt x="81336" y="558787"/>
                    <a:pt x="71437" y="556462"/>
                    <a:pt x="71437" y="556462"/>
                  </a:cubicBezTo>
                  <a:cubicBezTo>
                    <a:pt x="71328" y="556389"/>
                    <a:pt x="52387" y="541330"/>
                    <a:pt x="52387" y="554081"/>
                  </a:cubicBezTo>
                  <a:cubicBezTo>
                    <a:pt x="52387" y="558356"/>
                    <a:pt x="60170" y="557718"/>
                    <a:pt x="64294" y="558843"/>
                  </a:cubicBezTo>
                  <a:cubicBezTo>
                    <a:pt x="68952" y="560113"/>
                    <a:pt x="73819" y="560431"/>
                    <a:pt x="78581" y="561225"/>
                  </a:cubicBezTo>
                  <a:cubicBezTo>
                    <a:pt x="99048" y="569411"/>
                    <a:pt x="83065" y="564246"/>
                    <a:pt x="111919" y="568368"/>
                  </a:cubicBezTo>
                  <a:cubicBezTo>
                    <a:pt x="137357" y="572002"/>
                    <a:pt x="108334" y="570253"/>
                    <a:pt x="142875" y="573131"/>
                  </a:cubicBezTo>
                  <a:cubicBezTo>
                    <a:pt x="155556" y="574188"/>
                    <a:pt x="168275" y="574718"/>
                    <a:pt x="180975" y="575512"/>
                  </a:cubicBezTo>
                  <a:cubicBezTo>
                    <a:pt x="184944" y="576306"/>
                    <a:pt x="196903" y="578340"/>
                    <a:pt x="192881" y="577893"/>
                  </a:cubicBezTo>
                  <a:cubicBezTo>
                    <a:pt x="181725" y="576654"/>
                    <a:pt x="170656" y="574718"/>
                    <a:pt x="159544" y="573131"/>
                  </a:cubicBezTo>
                  <a:lnTo>
                    <a:pt x="142875" y="570750"/>
                  </a:lnTo>
                  <a:lnTo>
                    <a:pt x="121444" y="563606"/>
                  </a:lnTo>
                  <a:lnTo>
                    <a:pt x="114300" y="561225"/>
                  </a:lnTo>
                  <a:cubicBezTo>
                    <a:pt x="140494" y="560431"/>
                    <a:pt x="218969" y="561328"/>
                    <a:pt x="192881" y="558843"/>
                  </a:cubicBezTo>
                  <a:cubicBezTo>
                    <a:pt x="133415" y="553179"/>
                    <a:pt x="-41384" y="559481"/>
                    <a:pt x="147637" y="554081"/>
                  </a:cubicBezTo>
                  <a:cubicBezTo>
                    <a:pt x="161131" y="553287"/>
                    <a:pt x="174786" y="553922"/>
                    <a:pt x="188119" y="551700"/>
                  </a:cubicBezTo>
                  <a:cubicBezTo>
                    <a:pt x="192112" y="551035"/>
                    <a:pt x="180198" y="550021"/>
                    <a:pt x="176212" y="549318"/>
                  </a:cubicBezTo>
                  <a:cubicBezTo>
                    <a:pt x="166703" y="547640"/>
                    <a:pt x="157275" y="545146"/>
                    <a:pt x="147637" y="544556"/>
                  </a:cubicBezTo>
                  <a:cubicBezTo>
                    <a:pt x="118313" y="542761"/>
                    <a:pt x="88900" y="542969"/>
                    <a:pt x="59531" y="542175"/>
                  </a:cubicBezTo>
                  <a:cubicBezTo>
                    <a:pt x="42649" y="536546"/>
                    <a:pt x="52131" y="540120"/>
                    <a:pt x="80962" y="544556"/>
                  </a:cubicBezTo>
                  <a:cubicBezTo>
                    <a:pt x="92057" y="546263"/>
                    <a:pt x="103187" y="547731"/>
                    <a:pt x="114300" y="549318"/>
                  </a:cubicBezTo>
                  <a:cubicBezTo>
                    <a:pt x="142875" y="548524"/>
                    <a:pt x="171507" y="548904"/>
                    <a:pt x="200025" y="546937"/>
                  </a:cubicBezTo>
                  <a:cubicBezTo>
                    <a:pt x="205624" y="546551"/>
                    <a:pt x="188954" y="544956"/>
                    <a:pt x="183356" y="544556"/>
                  </a:cubicBezTo>
                  <a:cubicBezTo>
                    <a:pt x="166711" y="543367"/>
                    <a:pt x="150019" y="542969"/>
                    <a:pt x="133350" y="542175"/>
                  </a:cubicBezTo>
                  <a:lnTo>
                    <a:pt x="107156" y="535031"/>
                  </a:lnTo>
                  <a:cubicBezTo>
                    <a:pt x="100617" y="533163"/>
                    <a:pt x="94407" y="530408"/>
                    <a:pt x="88106" y="527887"/>
                  </a:cubicBezTo>
                  <a:cubicBezTo>
                    <a:pt x="90487" y="527093"/>
                    <a:pt x="92744" y="525641"/>
                    <a:pt x="95250" y="525506"/>
                  </a:cubicBezTo>
                  <a:cubicBezTo>
                    <a:pt x="175749" y="521155"/>
                    <a:pt x="206461" y="528167"/>
                    <a:pt x="147637" y="518362"/>
                  </a:cubicBezTo>
                  <a:cubicBezTo>
                    <a:pt x="81469" y="523875"/>
                    <a:pt x="140950" y="520143"/>
                    <a:pt x="152400" y="513600"/>
                  </a:cubicBezTo>
                  <a:cubicBezTo>
                    <a:pt x="157273" y="510815"/>
                    <a:pt x="141304" y="511887"/>
                    <a:pt x="135731" y="511218"/>
                  </a:cubicBezTo>
                  <a:lnTo>
                    <a:pt x="92869" y="506456"/>
                  </a:lnTo>
                  <a:cubicBezTo>
                    <a:pt x="86227" y="504795"/>
                    <a:pt x="59040" y="497094"/>
                    <a:pt x="52387" y="499312"/>
                  </a:cubicBezTo>
                  <a:cubicBezTo>
                    <a:pt x="49192" y="500377"/>
                    <a:pt x="57150" y="504075"/>
                    <a:pt x="59531" y="506456"/>
                  </a:cubicBezTo>
                  <a:cubicBezTo>
                    <a:pt x="58737" y="501693"/>
                    <a:pt x="58097" y="496903"/>
                    <a:pt x="57150" y="492168"/>
                  </a:cubicBezTo>
                  <a:cubicBezTo>
                    <a:pt x="56508" y="488959"/>
                    <a:pt x="55479" y="485838"/>
                    <a:pt x="54769" y="482643"/>
                  </a:cubicBezTo>
                  <a:cubicBezTo>
                    <a:pt x="53891" y="478692"/>
                    <a:pt x="53181" y="474706"/>
                    <a:pt x="52387" y="470737"/>
                  </a:cubicBezTo>
                  <a:cubicBezTo>
                    <a:pt x="53181" y="481056"/>
                    <a:pt x="51232" y="511419"/>
                    <a:pt x="54769" y="501693"/>
                  </a:cubicBezTo>
                  <a:cubicBezTo>
                    <a:pt x="60615" y="485616"/>
                    <a:pt x="63136" y="422514"/>
                    <a:pt x="64294" y="401681"/>
                  </a:cubicBezTo>
                  <a:cubicBezTo>
                    <a:pt x="65088" y="423112"/>
                    <a:pt x="65416" y="444566"/>
                    <a:pt x="66675" y="465975"/>
                  </a:cubicBezTo>
                  <a:cubicBezTo>
                    <a:pt x="67005" y="471578"/>
                    <a:pt x="69056" y="488255"/>
                    <a:pt x="69056" y="482643"/>
                  </a:cubicBezTo>
                  <a:cubicBezTo>
                    <a:pt x="69056" y="428203"/>
                    <a:pt x="67355" y="409500"/>
                    <a:pt x="64294" y="363581"/>
                  </a:cubicBezTo>
                  <a:cubicBezTo>
                    <a:pt x="63500" y="405650"/>
                    <a:pt x="63867" y="447756"/>
                    <a:pt x="61912" y="489787"/>
                  </a:cubicBezTo>
                  <a:cubicBezTo>
                    <a:pt x="61541" y="497755"/>
                    <a:pt x="59999" y="473938"/>
                    <a:pt x="59531" y="465975"/>
                  </a:cubicBezTo>
                  <a:cubicBezTo>
                    <a:pt x="58411" y="446941"/>
                    <a:pt x="57807" y="427880"/>
                    <a:pt x="57150" y="408825"/>
                  </a:cubicBezTo>
                  <a:cubicBezTo>
                    <a:pt x="56220" y="381842"/>
                    <a:pt x="56489" y="354806"/>
                    <a:pt x="54769" y="327862"/>
                  </a:cubicBezTo>
                  <a:cubicBezTo>
                    <a:pt x="53348" y="305597"/>
                    <a:pt x="52412" y="304124"/>
                    <a:pt x="47625" y="289762"/>
                  </a:cubicBezTo>
                  <a:cubicBezTo>
                    <a:pt x="48419" y="296906"/>
                    <a:pt x="48177" y="318144"/>
                    <a:pt x="50006" y="311193"/>
                  </a:cubicBezTo>
                  <a:cubicBezTo>
                    <a:pt x="55719" y="289482"/>
                    <a:pt x="59531" y="244518"/>
                    <a:pt x="59531" y="244518"/>
                  </a:cubicBezTo>
                  <a:cubicBezTo>
                    <a:pt x="63722" y="353503"/>
                    <a:pt x="59257" y="259646"/>
                    <a:pt x="66675" y="365962"/>
                  </a:cubicBezTo>
                  <a:cubicBezTo>
                    <a:pt x="70148" y="415733"/>
                    <a:pt x="65378" y="394110"/>
                    <a:pt x="71437" y="418350"/>
                  </a:cubicBezTo>
                  <a:cubicBezTo>
                    <a:pt x="73025" y="401681"/>
                    <a:pt x="74351" y="384985"/>
                    <a:pt x="76200" y="368343"/>
                  </a:cubicBezTo>
                  <a:cubicBezTo>
                    <a:pt x="77526" y="356405"/>
                    <a:pt x="76922" y="343937"/>
                    <a:pt x="80962" y="332625"/>
                  </a:cubicBezTo>
                  <a:cubicBezTo>
                    <a:pt x="81806" y="330261"/>
                    <a:pt x="85725" y="334212"/>
                    <a:pt x="88106" y="335006"/>
                  </a:cubicBezTo>
                  <a:cubicBezTo>
                    <a:pt x="92186" y="359486"/>
                    <a:pt x="90963" y="350949"/>
                    <a:pt x="95250" y="387393"/>
                  </a:cubicBezTo>
                  <a:cubicBezTo>
                    <a:pt x="96930" y="401670"/>
                    <a:pt x="98112" y="416007"/>
                    <a:pt x="100012" y="430256"/>
                  </a:cubicBezTo>
                  <a:cubicBezTo>
                    <a:pt x="101288" y="439828"/>
                    <a:pt x="107428" y="468116"/>
                    <a:pt x="104775" y="458831"/>
                  </a:cubicBezTo>
                  <a:cubicBezTo>
                    <a:pt x="89767" y="406296"/>
                    <a:pt x="100111" y="417146"/>
                    <a:pt x="85725" y="361200"/>
                  </a:cubicBezTo>
                  <a:cubicBezTo>
                    <a:pt x="82972" y="350492"/>
                    <a:pt x="77701" y="340595"/>
                    <a:pt x="73819" y="330243"/>
                  </a:cubicBezTo>
                  <a:cubicBezTo>
                    <a:pt x="72938" y="327893"/>
                    <a:pt x="72231" y="325481"/>
                    <a:pt x="71437" y="323100"/>
                  </a:cubicBezTo>
                  <a:cubicBezTo>
                    <a:pt x="68729" y="374552"/>
                    <a:pt x="66776" y="387885"/>
                    <a:pt x="71437" y="446925"/>
                  </a:cubicBezTo>
                  <a:cubicBezTo>
                    <a:pt x="71773" y="451186"/>
                    <a:pt x="74464" y="454925"/>
                    <a:pt x="76200" y="458831"/>
                  </a:cubicBezTo>
                  <a:cubicBezTo>
                    <a:pt x="84046" y="476485"/>
                    <a:pt x="78452" y="460828"/>
                    <a:pt x="83344" y="475500"/>
                  </a:cubicBezTo>
                  <a:cubicBezTo>
                    <a:pt x="84138" y="471531"/>
                    <a:pt x="85153" y="467600"/>
                    <a:pt x="85725" y="463593"/>
                  </a:cubicBezTo>
                  <a:cubicBezTo>
                    <a:pt x="86741" y="456478"/>
                    <a:pt x="85437" y="448836"/>
                    <a:pt x="88106" y="442162"/>
                  </a:cubicBezTo>
                  <a:cubicBezTo>
                    <a:pt x="89321" y="439123"/>
                    <a:pt x="89949" y="448459"/>
                    <a:pt x="90487" y="451687"/>
                  </a:cubicBezTo>
                  <a:cubicBezTo>
                    <a:pt x="91581" y="458253"/>
                    <a:pt x="94610" y="486409"/>
                    <a:pt x="95250" y="492168"/>
                  </a:cubicBezTo>
                  <a:cubicBezTo>
                    <a:pt x="98425" y="473118"/>
                    <a:pt x="100905" y="453939"/>
                    <a:pt x="104775" y="435018"/>
                  </a:cubicBezTo>
                  <a:cubicBezTo>
                    <a:pt x="108054" y="418986"/>
                    <a:pt x="116681" y="387393"/>
                    <a:pt x="116681" y="387393"/>
                  </a:cubicBezTo>
                  <a:cubicBezTo>
                    <a:pt x="117475" y="400887"/>
                    <a:pt x="118312" y="414378"/>
                    <a:pt x="119062" y="427875"/>
                  </a:cubicBezTo>
                  <a:cubicBezTo>
                    <a:pt x="119900" y="442954"/>
                    <a:pt x="119890" y="458096"/>
                    <a:pt x="121444" y="473118"/>
                  </a:cubicBezTo>
                  <a:cubicBezTo>
                    <a:pt x="123021" y="488358"/>
                    <a:pt x="124787" y="492673"/>
                    <a:pt x="128587" y="504075"/>
                  </a:cubicBezTo>
                  <a:cubicBezTo>
                    <a:pt x="130175" y="483437"/>
                    <a:pt x="127904" y="462131"/>
                    <a:pt x="133350" y="442162"/>
                  </a:cubicBezTo>
                  <a:cubicBezTo>
                    <a:pt x="136490" y="430650"/>
                    <a:pt x="134600" y="466002"/>
                    <a:pt x="135731" y="477881"/>
                  </a:cubicBezTo>
                  <a:cubicBezTo>
                    <a:pt x="136189" y="482687"/>
                    <a:pt x="137318" y="487406"/>
                    <a:pt x="138112" y="492168"/>
                  </a:cubicBezTo>
                  <a:cubicBezTo>
                    <a:pt x="138906" y="489787"/>
                    <a:pt x="140217" y="487520"/>
                    <a:pt x="140494" y="485025"/>
                  </a:cubicBezTo>
                  <a:cubicBezTo>
                    <a:pt x="141812" y="473165"/>
                    <a:pt x="139102" y="460627"/>
                    <a:pt x="142875" y="449306"/>
                  </a:cubicBezTo>
                  <a:cubicBezTo>
                    <a:pt x="145148" y="442487"/>
                    <a:pt x="144074" y="463647"/>
                    <a:pt x="145256" y="470737"/>
                  </a:cubicBezTo>
                  <a:cubicBezTo>
                    <a:pt x="145669" y="473213"/>
                    <a:pt x="146843" y="475500"/>
                    <a:pt x="147637" y="477881"/>
                  </a:cubicBezTo>
                  <a:cubicBezTo>
                    <a:pt x="149225" y="469943"/>
                    <a:pt x="151378" y="462098"/>
                    <a:pt x="152400" y="454068"/>
                  </a:cubicBezTo>
                  <a:cubicBezTo>
                    <a:pt x="156937" y="418417"/>
                    <a:pt x="164306" y="346912"/>
                    <a:pt x="164306" y="346912"/>
                  </a:cubicBezTo>
                  <a:cubicBezTo>
                    <a:pt x="171277" y="416615"/>
                    <a:pt x="166476" y="403093"/>
                    <a:pt x="173831" y="354056"/>
                  </a:cubicBezTo>
                  <a:cubicBezTo>
                    <a:pt x="174203" y="351574"/>
                    <a:pt x="175418" y="349293"/>
                    <a:pt x="176212" y="346912"/>
                  </a:cubicBezTo>
                  <a:cubicBezTo>
                    <a:pt x="183724" y="464598"/>
                    <a:pt x="173085" y="422887"/>
                    <a:pt x="188119" y="475500"/>
                  </a:cubicBezTo>
                  <a:cubicBezTo>
                    <a:pt x="188913" y="456450"/>
                    <a:pt x="189807" y="437404"/>
                    <a:pt x="190500" y="418350"/>
                  </a:cubicBezTo>
                  <a:cubicBezTo>
                    <a:pt x="191395" y="393747"/>
                    <a:pt x="187541" y="320498"/>
                    <a:pt x="192881" y="344531"/>
                  </a:cubicBezTo>
                  <a:cubicBezTo>
                    <a:pt x="199770" y="375535"/>
                    <a:pt x="194468" y="408031"/>
                    <a:pt x="195262" y="439781"/>
                  </a:cubicBezTo>
                  <a:cubicBezTo>
                    <a:pt x="196056" y="429462"/>
                    <a:pt x="195134" y="398785"/>
                    <a:pt x="197644" y="408825"/>
                  </a:cubicBezTo>
                  <a:cubicBezTo>
                    <a:pt x="202472" y="428138"/>
                    <a:pt x="199301" y="488019"/>
                    <a:pt x="202406" y="468356"/>
                  </a:cubicBezTo>
                  <a:cubicBezTo>
                    <a:pt x="210221" y="418862"/>
                    <a:pt x="208598" y="368333"/>
                    <a:pt x="211931" y="318337"/>
                  </a:cubicBezTo>
                  <a:cubicBezTo>
                    <a:pt x="216260" y="253397"/>
                    <a:pt x="209971" y="274213"/>
                    <a:pt x="219075" y="246900"/>
                  </a:cubicBezTo>
                  <a:cubicBezTo>
                    <a:pt x="219869" y="287381"/>
                    <a:pt x="219589" y="327897"/>
                    <a:pt x="221456" y="368343"/>
                  </a:cubicBezTo>
                  <a:cubicBezTo>
                    <a:pt x="221974" y="379557"/>
                    <a:pt x="224767" y="390550"/>
                    <a:pt x="226219" y="401681"/>
                  </a:cubicBezTo>
                  <a:cubicBezTo>
                    <a:pt x="227149" y="408808"/>
                    <a:pt x="227806" y="415968"/>
                    <a:pt x="228600" y="423112"/>
                  </a:cubicBezTo>
                  <a:cubicBezTo>
                    <a:pt x="230187" y="381837"/>
                    <a:pt x="231333" y="340543"/>
                    <a:pt x="233362" y="299287"/>
                  </a:cubicBezTo>
                  <a:cubicBezTo>
                    <a:pt x="233715" y="292108"/>
                    <a:pt x="232913" y="271250"/>
                    <a:pt x="235744" y="277856"/>
                  </a:cubicBezTo>
                  <a:cubicBezTo>
                    <a:pt x="240786" y="289620"/>
                    <a:pt x="240506" y="315956"/>
                    <a:pt x="240506" y="315956"/>
                  </a:cubicBezTo>
                  <a:cubicBezTo>
                    <a:pt x="241300" y="332625"/>
                    <a:pt x="241044" y="349377"/>
                    <a:pt x="242887" y="365962"/>
                  </a:cubicBezTo>
                  <a:cubicBezTo>
                    <a:pt x="244228" y="378030"/>
                    <a:pt x="248525" y="413729"/>
                    <a:pt x="250031" y="401681"/>
                  </a:cubicBezTo>
                  <a:cubicBezTo>
                    <a:pt x="254659" y="364654"/>
                    <a:pt x="251005" y="327050"/>
                    <a:pt x="252412" y="289762"/>
                  </a:cubicBezTo>
                  <a:cubicBezTo>
                    <a:pt x="252594" y="284937"/>
                    <a:pt x="254000" y="280237"/>
                    <a:pt x="254794" y="275475"/>
                  </a:cubicBezTo>
                  <a:cubicBezTo>
                    <a:pt x="255588" y="328656"/>
                    <a:pt x="255738" y="381850"/>
                    <a:pt x="257175" y="435018"/>
                  </a:cubicBezTo>
                  <a:cubicBezTo>
                    <a:pt x="257327" y="440629"/>
                    <a:pt x="259261" y="457292"/>
                    <a:pt x="259556" y="451687"/>
                  </a:cubicBezTo>
                  <a:cubicBezTo>
                    <a:pt x="261434" y="416009"/>
                    <a:pt x="261143" y="380250"/>
                    <a:pt x="261937" y="344531"/>
                  </a:cubicBezTo>
                  <a:cubicBezTo>
                    <a:pt x="254025" y="281231"/>
                    <a:pt x="260085" y="311905"/>
                    <a:pt x="228600" y="458831"/>
                  </a:cubicBezTo>
                  <a:lnTo>
                    <a:pt x="214312" y="525506"/>
                  </a:lnTo>
                  <a:cubicBezTo>
                    <a:pt x="213518" y="533443"/>
                    <a:pt x="213865" y="557057"/>
                    <a:pt x="211931" y="549318"/>
                  </a:cubicBezTo>
                  <a:cubicBezTo>
                    <a:pt x="208461" y="535436"/>
                    <a:pt x="209550" y="520765"/>
                    <a:pt x="209550" y="506456"/>
                  </a:cubicBezTo>
                  <a:cubicBezTo>
                    <a:pt x="209550" y="400105"/>
                    <a:pt x="192308" y="428733"/>
                    <a:pt x="216694" y="392156"/>
                  </a:cubicBezTo>
                  <a:cubicBezTo>
                    <a:pt x="219869" y="406443"/>
                    <a:pt x="223676" y="420605"/>
                    <a:pt x="226219" y="435018"/>
                  </a:cubicBezTo>
                  <a:cubicBezTo>
                    <a:pt x="228443" y="447622"/>
                    <a:pt x="229105" y="460457"/>
                    <a:pt x="230981" y="473118"/>
                  </a:cubicBezTo>
                  <a:cubicBezTo>
                    <a:pt x="232282" y="481897"/>
                    <a:pt x="234156" y="490581"/>
                    <a:pt x="235744" y="499312"/>
                  </a:cubicBezTo>
                  <a:cubicBezTo>
                    <a:pt x="236538" y="493756"/>
                    <a:pt x="237639" y="488235"/>
                    <a:pt x="238125" y="482643"/>
                  </a:cubicBezTo>
                  <a:cubicBezTo>
                    <a:pt x="240961" y="450026"/>
                    <a:pt x="241844" y="405727"/>
                    <a:pt x="242887" y="375487"/>
                  </a:cubicBezTo>
                  <a:cubicBezTo>
                    <a:pt x="244572" y="442861"/>
                    <a:pt x="240334" y="450819"/>
                    <a:pt x="250031" y="499312"/>
                  </a:cubicBezTo>
                  <a:cubicBezTo>
                    <a:pt x="250523" y="501773"/>
                    <a:pt x="251618" y="504075"/>
                    <a:pt x="252412" y="506456"/>
                  </a:cubicBezTo>
                  <a:cubicBezTo>
                    <a:pt x="258670" y="426354"/>
                    <a:pt x="262471" y="332342"/>
                    <a:pt x="278606" y="251662"/>
                  </a:cubicBezTo>
                  <a:cubicBezTo>
                    <a:pt x="283037" y="315898"/>
                    <a:pt x="282519" y="322395"/>
                    <a:pt x="290512" y="385012"/>
                  </a:cubicBezTo>
                  <a:cubicBezTo>
                    <a:pt x="296858" y="434728"/>
                    <a:pt x="291004" y="419332"/>
                    <a:pt x="304800" y="446925"/>
                  </a:cubicBezTo>
                  <a:cubicBezTo>
                    <a:pt x="304006" y="427081"/>
                    <a:pt x="303491" y="407224"/>
                    <a:pt x="302419" y="387393"/>
                  </a:cubicBezTo>
                  <a:cubicBezTo>
                    <a:pt x="301903" y="377849"/>
                    <a:pt x="300770" y="368348"/>
                    <a:pt x="300037" y="358818"/>
                  </a:cubicBezTo>
                  <a:cubicBezTo>
                    <a:pt x="299182" y="347710"/>
                    <a:pt x="298450" y="336593"/>
                    <a:pt x="297656" y="325481"/>
                  </a:cubicBezTo>
                  <a:cubicBezTo>
                    <a:pt x="286196" y="348400"/>
                    <a:pt x="291645" y="333164"/>
                    <a:pt x="288131" y="365962"/>
                  </a:cubicBezTo>
                  <a:cubicBezTo>
                    <a:pt x="286684" y="379471"/>
                    <a:pt x="284869" y="392939"/>
                    <a:pt x="283369" y="406443"/>
                  </a:cubicBezTo>
                  <a:cubicBezTo>
                    <a:pt x="282488" y="414371"/>
                    <a:pt x="281781" y="422318"/>
                    <a:pt x="280987" y="430256"/>
                  </a:cubicBezTo>
                  <a:cubicBezTo>
                    <a:pt x="275431" y="404062"/>
                    <a:pt x="279172" y="373954"/>
                    <a:pt x="264319" y="351675"/>
                  </a:cubicBezTo>
                  <a:cubicBezTo>
                    <a:pt x="255062" y="337790"/>
                    <a:pt x="261937" y="384993"/>
                    <a:pt x="261937" y="401681"/>
                  </a:cubicBezTo>
                  <a:cubicBezTo>
                    <a:pt x="261937" y="413614"/>
                    <a:pt x="263525" y="425494"/>
                    <a:pt x="264319" y="437400"/>
                  </a:cubicBezTo>
                  <a:cubicBezTo>
                    <a:pt x="266700" y="406444"/>
                    <a:pt x="269555" y="375520"/>
                    <a:pt x="271462" y="344531"/>
                  </a:cubicBezTo>
                  <a:cubicBezTo>
                    <a:pt x="272731" y="323917"/>
                    <a:pt x="253191" y="282618"/>
                    <a:pt x="273844" y="282618"/>
                  </a:cubicBezTo>
                  <a:cubicBezTo>
                    <a:pt x="295216" y="282618"/>
                    <a:pt x="285561" y="323740"/>
                    <a:pt x="290512" y="344531"/>
                  </a:cubicBezTo>
                  <a:cubicBezTo>
                    <a:pt x="294481" y="361200"/>
                    <a:pt x="299059" y="377735"/>
                    <a:pt x="302419" y="394537"/>
                  </a:cubicBezTo>
                  <a:cubicBezTo>
                    <a:pt x="304621" y="405544"/>
                    <a:pt x="305336" y="416802"/>
                    <a:pt x="307181" y="427875"/>
                  </a:cubicBezTo>
                  <a:cubicBezTo>
                    <a:pt x="307719" y="431103"/>
                    <a:pt x="308920" y="434191"/>
                    <a:pt x="309562" y="437400"/>
                  </a:cubicBezTo>
                  <a:cubicBezTo>
                    <a:pt x="310509" y="442134"/>
                    <a:pt x="310524" y="447072"/>
                    <a:pt x="311944" y="451687"/>
                  </a:cubicBezTo>
                  <a:cubicBezTo>
                    <a:pt x="313722" y="457465"/>
                    <a:pt x="316706" y="462800"/>
                    <a:pt x="319087" y="468356"/>
                  </a:cubicBezTo>
                  <a:cubicBezTo>
                    <a:pt x="319881" y="463593"/>
                    <a:pt x="321232" y="458891"/>
                    <a:pt x="321469" y="454068"/>
                  </a:cubicBezTo>
                  <a:cubicBezTo>
                    <a:pt x="327865" y="324014"/>
                    <a:pt x="324251" y="267664"/>
                    <a:pt x="328612" y="389775"/>
                  </a:cubicBezTo>
                  <a:cubicBezTo>
                    <a:pt x="327818" y="398506"/>
                    <a:pt x="330648" y="423541"/>
                    <a:pt x="326231" y="415968"/>
                  </a:cubicBezTo>
                  <a:cubicBezTo>
                    <a:pt x="315691" y="397898"/>
                    <a:pt x="301688" y="299486"/>
                    <a:pt x="300037" y="287381"/>
                  </a:cubicBezTo>
                  <a:cubicBezTo>
                    <a:pt x="299048" y="280130"/>
                    <a:pt x="303431" y="301623"/>
                    <a:pt x="304800" y="308812"/>
                  </a:cubicBezTo>
                  <a:cubicBezTo>
                    <a:pt x="307975" y="325481"/>
                    <a:pt x="311376" y="342108"/>
                    <a:pt x="314325" y="358818"/>
                  </a:cubicBezTo>
                  <a:cubicBezTo>
                    <a:pt x="321076" y="397077"/>
                    <a:pt x="315398" y="378712"/>
                    <a:pt x="321469" y="396918"/>
                  </a:cubicBezTo>
                  <a:cubicBezTo>
                    <a:pt x="322263" y="381043"/>
                    <a:pt x="322718" y="365147"/>
                    <a:pt x="323850" y="349293"/>
                  </a:cubicBezTo>
                  <a:cubicBezTo>
                    <a:pt x="324306" y="342910"/>
                    <a:pt x="319956" y="328988"/>
                    <a:pt x="326231" y="330243"/>
                  </a:cubicBezTo>
                  <a:cubicBezTo>
                    <a:pt x="333897" y="331777"/>
                    <a:pt x="332581" y="344531"/>
                    <a:pt x="335756" y="351675"/>
                  </a:cubicBezTo>
                  <a:cubicBezTo>
                    <a:pt x="338137" y="369931"/>
                    <a:pt x="341588" y="388079"/>
                    <a:pt x="342900" y="406443"/>
                  </a:cubicBezTo>
                  <a:cubicBezTo>
                    <a:pt x="347950" y="477155"/>
                    <a:pt x="343291" y="451269"/>
                    <a:pt x="350044" y="485025"/>
                  </a:cubicBezTo>
                  <a:cubicBezTo>
                    <a:pt x="356709" y="241719"/>
                    <a:pt x="344371" y="267294"/>
                    <a:pt x="361950" y="351675"/>
                  </a:cubicBezTo>
                  <a:cubicBezTo>
                    <a:pt x="363128" y="357332"/>
                    <a:pt x="365125" y="362787"/>
                    <a:pt x="366712" y="368343"/>
                  </a:cubicBezTo>
                  <a:cubicBezTo>
                    <a:pt x="367506" y="348499"/>
                    <a:pt x="356380" y="293556"/>
                    <a:pt x="369094" y="308812"/>
                  </a:cubicBezTo>
                  <a:cubicBezTo>
                    <a:pt x="384977" y="327872"/>
                    <a:pt x="374939" y="358095"/>
                    <a:pt x="378619" y="382631"/>
                  </a:cubicBezTo>
                  <a:cubicBezTo>
                    <a:pt x="379705" y="389868"/>
                    <a:pt x="381794" y="396918"/>
                    <a:pt x="383381" y="404062"/>
                  </a:cubicBezTo>
                  <a:cubicBezTo>
                    <a:pt x="384175" y="395331"/>
                    <a:pt x="385381" y="386627"/>
                    <a:pt x="385762" y="377868"/>
                  </a:cubicBezTo>
                  <a:cubicBezTo>
                    <a:pt x="386969" y="350102"/>
                    <a:pt x="385075" y="266903"/>
                    <a:pt x="388144" y="294525"/>
                  </a:cubicBezTo>
                  <a:cubicBezTo>
                    <a:pt x="392791" y="336344"/>
                    <a:pt x="393524" y="462700"/>
                    <a:pt x="390525" y="420731"/>
                  </a:cubicBezTo>
                  <a:cubicBezTo>
                    <a:pt x="377107" y="232934"/>
                    <a:pt x="402990" y="312877"/>
                    <a:pt x="383381" y="254043"/>
                  </a:cubicBezTo>
                  <a:cubicBezTo>
                    <a:pt x="374363" y="312670"/>
                    <a:pt x="382053" y="257913"/>
                    <a:pt x="376237" y="313575"/>
                  </a:cubicBezTo>
                  <a:cubicBezTo>
                    <a:pt x="371674" y="357252"/>
                    <a:pt x="366712" y="400887"/>
                    <a:pt x="361950" y="444543"/>
                  </a:cubicBezTo>
                  <a:cubicBezTo>
                    <a:pt x="361156" y="462006"/>
                    <a:pt x="360963" y="479506"/>
                    <a:pt x="359569" y="496931"/>
                  </a:cubicBezTo>
                  <a:cubicBezTo>
                    <a:pt x="359369" y="499433"/>
                    <a:pt x="357498" y="506566"/>
                    <a:pt x="357187" y="504075"/>
                  </a:cubicBezTo>
                  <a:cubicBezTo>
                    <a:pt x="355314" y="489089"/>
                    <a:pt x="356096" y="473878"/>
                    <a:pt x="354806" y="458831"/>
                  </a:cubicBezTo>
                  <a:cubicBezTo>
                    <a:pt x="353713" y="446079"/>
                    <a:pt x="350044" y="420731"/>
                    <a:pt x="350044" y="420731"/>
                  </a:cubicBezTo>
                  <a:cubicBezTo>
                    <a:pt x="350838" y="436606"/>
                    <a:pt x="350096" y="452633"/>
                    <a:pt x="352425" y="468356"/>
                  </a:cubicBezTo>
                  <a:cubicBezTo>
                    <a:pt x="353311" y="474336"/>
                    <a:pt x="353524" y="485025"/>
                    <a:pt x="359569" y="485025"/>
                  </a:cubicBezTo>
                  <a:cubicBezTo>
                    <a:pt x="365348" y="485025"/>
                    <a:pt x="362744" y="473912"/>
                    <a:pt x="364331" y="468356"/>
                  </a:cubicBezTo>
                  <a:cubicBezTo>
                    <a:pt x="365919" y="447718"/>
                    <a:pt x="366676" y="427000"/>
                    <a:pt x="369094" y="406443"/>
                  </a:cubicBezTo>
                  <a:cubicBezTo>
                    <a:pt x="369859" y="399942"/>
                    <a:pt x="370558" y="381739"/>
                    <a:pt x="373856" y="387393"/>
                  </a:cubicBezTo>
                  <a:cubicBezTo>
                    <a:pt x="381384" y="400298"/>
                    <a:pt x="385416" y="432596"/>
                    <a:pt x="388144" y="451687"/>
                  </a:cubicBezTo>
                  <a:cubicBezTo>
                    <a:pt x="389731" y="442956"/>
                    <a:pt x="392352" y="434350"/>
                    <a:pt x="392906" y="425493"/>
                  </a:cubicBezTo>
                  <a:cubicBezTo>
                    <a:pt x="393158" y="421454"/>
                    <a:pt x="391637" y="409695"/>
                    <a:pt x="390525" y="413587"/>
                  </a:cubicBezTo>
                  <a:cubicBezTo>
                    <a:pt x="387900" y="422777"/>
                    <a:pt x="388938" y="432637"/>
                    <a:pt x="388144" y="442162"/>
                  </a:cubicBezTo>
                  <a:cubicBezTo>
                    <a:pt x="389731" y="452481"/>
                    <a:pt x="391092" y="483399"/>
                    <a:pt x="392906" y="473118"/>
                  </a:cubicBezTo>
                  <a:cubicBezTo>
                    <a:pt x="399412" y="436247"/>
                    <a:pt x="402431" y="361200"/>
                    <a:pt x="402431" y="361200"/>
                  </a:cubicBezTo>
                  <a:cubicBezTo>
                    <a:pt x="404019" y="386600"/>
                    <a:pt x="404723" y="412071"/>
                    <a:pt x="407194" y="437400"/>
                  </a:cubicBezTo>
                  <a:cubicBezTo>
                    <a:pt x="407905" y="444683"/>
                    <a:pt x="411591" y="466140"/>
                    <a:pt x="411956" y="458831"/>
                  </a:cubicBezTo>
                  <a:cubicBezTo>
                    <a:pt x="413106" y="435827"/>
                    <a:pt x="410670" y="412781"/>
                    <a:pt x="409575" y="389775"/>
                  </a:cubicBezTo>
                  <a:cubicBezTo>
                    <a:pt x="408181" y="360507"/>
                    <a:pt x="409313" y="367292"/>
                    <a:pt x="404812" y="349293"/>
                  </a:cubicBezTo>
                  <a:cubicBezTo>
                    <a:pt x="405606" y="369137"/>
                    <a:pt x="405873" y="389009"/>
                    <a:pt x="407194" y="408825"/>
                  </a:cubicBezTo>
                  <a:cubicBezTo>
                    <a:pt x="407463" y="412863"/>
                    <a:pt x="405528" y="420731"/>
                    <a:pt x="409575" y="420731"/>
                  </a:cubicBezTo>
                  <a:cubicBezTo>
                    <a:pt x="413622" y="420731"/>
                    <a:pt x="411162" y="412794"/>
                    <a:pt x="411956" y="408825"/>
                  </a:cubicBezTo>
                  <a:cubicBezTo>
                    <a:pt x="414337" y="382631"/>
                    <a:pt x="416326" y="356398"/>
                    <a:pt x="419100" y="330243"/>
                  </a:cubicBezTo>
                  <a:cubicBezTo>
                    <a:pt x="421883" y="304005"/>
                    <a:pt x="424995" y="225527"/>
                    <a:pt x="428625" y="251662"/>
                  </a:cubicBezTo>
                  <a:cubicBezTo>
                    <a:pt x="436160" y="305916"/>
                    <a:pt x="430212" y="361199"/>
                    <a:pt x="431006" y="415968"/>
                  </a:cubicBezTo>
                  <a:cubicBezTo>
                    <a:pt x="431800" y="405649"/>
                    <a:pt x="432895" y="395349"/>
                    <a:pt x="433387" y="385012"/>
                  </a:cubicBezTo>
                  <a:cubicBezTo>
                    <a:pt x="434483" y="362006"/>
                    <a:pt x="428485" y="337806"/>
                    <a:pt x="435769" y="315956"/>
                  </a:cubicBezTo>
                  <a:cubicBezTo>
                    <a:pt x="440814" y="300821"/>
                    <a:pt x="439129" y="347689"/>
                    <a:pt x="440531" y="363581"/>
                  </a:cubicBezTo>
                  <a:cubicBezTo>
                    <a:pt x="443910" y="401878"/>
                    <a:pt x="439204" y="385796"/>
                    <a:pt x="445294" y="404062"/>
                  </a:cubicBezTo>
                  <a:cubicBezTo>
                    <a:pt x="450876" y="281248"/>
                    <a:pt x="444204" y="397756"/>
                    <a:pt x="450056" y="423112"/>
                  </a:cubicBezTo>
                  <a:cubicBezTo>
                    <a:pt x="453111" y="436351"/>
                    <a:pt x="453467" y="396150"/>
                    <a:pt x="454819" y="382631"/>
                  </a:cubicBezTo>
                  <a:cubicBezTo>
                    <a:pt x="455849" y="372333"/>
                    <a:pt x="455947" y="361948"/>
                    <a:pt x="457200" y="351675"/>
                  </a:cubicBezTo>
                  <a:cubicBezTo>
                    <a:pt x="459918" y="329389"/>
                    <a:pt x="466725" y="285000"/>
                    <a:pt x="466725" y="285000"/>
                  </a:cubicBezTo>
                  <a:cubicBezTo>
                    <a:pt x="466725" y="279345"/>
                    <a:pt x="466918" y="281848"/>
                    <a:pt x="464344" y="292143"/>
                  </a:cubicBezTo>
                  <a:cubicBezTo>
                    <a:pt x="462756" y="288174"/>
                    <a:pt x="460477" y="284417"/>
                    <a:pt x="459581" y="280237"/>
                  </a:cubicBezTo>
                  <a:cubicBezTo>
                    <a:pt x="458075" y="273209"/>
                    <a:pt x="458943" y="251833"/>
                    <a:pt x="457200" y="258806"/>
                  </a:cubicBezTo>
                  <a:cubicBezTo>
                    <a:pt x="453139" y="275050"/>
                    <a:pt x="452437" y="308812"/>
                    <a:pt x="452437" y="308812"/>
                  </a:cubicBezTo>
                  <a:cubicBezTo>
                    <a:pt x="441744" y="282077"/>
                    <a:pt x="451733" y="309967"/>
                    <a:pt x="442912" y="258806"/>
                  </a:cubicBezTo>
                  <a:cubicBezTo>
                    <a:pt x="441113" y="248370"/>
                    <a:pt x="438150" y="238169"/>
                    <a:pt x="435769" y="227850"/>
                  </a:cubicBezTo>
                  <a:cubicBezTo>
                    <a:pt x="433388" y="239756"/>
                    <a:pt x="430086" y="251514"/>
                    <a:pt x="428625" y="263568"/>
                  </a:cubicBezTo>
                  <a:cubicBezTo>
                    <a:pt x="426903" y="277774"/>
                    <a:pt x="427110" y="292148"/>
                    <a:pt x="426244" y="306431"/>
                  </a:cubicBezTo>
                  <a:cubicBezTo>
                    <a:pt x="425522" y="318342"/>
                    <a:pt x="425111" y="330283"/>
                    <a:pt x="423862" y="342150"/>
                  </a:cubicBezTo>
                  <a:cubicBezTo>
                    <a:pt x="423519" y="345405"/>
                    <a:pt x="422275" y="348500"/>
                    <a:pt x="421481" y="351675"/>
                  </a:cubicBezTo>
                  <a:cubicBezTo>
                    <a:pt x="420687" y="342150"/>
                    <a:pt x="419715" y="332638"/>
                    <a:pt x="419100" y="323100"/>
                  </a:cubicBezTo>
                  <a:cubicBezTo>
                    <a:pt x="415770" y="271481"/>
                    <a:pt x="420551" y="293180"/>
                    <a:pt x="414337" y="268331"/>
                  </a:cubicBezTo>
                  <a:cubicBezTo>
                    <a:pt x="413543" y="280237"/>
                    <a:pt x="413227" y="292185"/>
                    <a:pt x="411956" y="304050"/>
                  </a:cubicBezTo>
                  <a:cubicBezTo>
                    <a:pt x="410844" y="314431"/>
                    <a:pt x="409459" y="345197"/>
                    <a:pt x="407194" y="335006"/>
                  </a:cubicBezTo>
                  <a:cubicBezTo>
                    <a:pt x="401845" y="310936"/>
                    <a:pt x="404019" y="285793"/>
                    <a:pt x="402431" y="261187"/>
                  </a:cubicBezTo>
                  <a:cubicBezTo>
                    <a:pt x="401637" y="271506"/>
                    <a:pt x="400050" y="302492"/>
                    <a:pt x="400050" y="292143"/>
                  </a:cubicBezTo>
                  <a:cubicBezTo>
                    <a:pt x="400050" y="275455"/>
                    <a:pt x="401198" y="258779"/>
                    <a:pt x="402431" y="242137"/>
                  </a:cubicBezTo>
                  <a:cubicBezTo>
                    <a:pt x="402788" y="237322"/>
                    <a:pt x="404018" y="232612"/>
                    <a:pt x="404812" y="227850"/>
                  </a:cubicBezTo>
                  <a:cubicBezTo>
                    <a:pt x="405606" y="244519"/>
                    <a:pt x="406285" y="261193"/>
                    <a:pt x="407194" y="277856"/>
                  </a:cubicBezTo>
                  <a:cubicBezTo>
                    <a:pt x="411336" y="353782"/>
                    <a:pt x="411793" y="346352"/>
                    <a:pt x="414337" y="411206"/>
                  </a:cubicBezTo>
                  <a:cubicBezTo>
                    <a:pt x="415240" y="434221"/>
                    <a:pt x="415152" y="457283"/>
                    <a:pt x="416719" y="480262"/>
                  </a:cubicBezTo>
                  <a:cubicBezTo>
                    <a:pt x="417654" y="493975"/>
                    <a:pt x="421301" y="514902"/>
                    <a:pt x="423862" y="530268"/>
                  </a:cubicBezTo>
                  <a:cubicBezTo>
                    <a:pt x="429685" y="512805"/>
                    <a:pt x="422060" y="536280"/>
                    <a:pt x="431006" y="504075"/>
                  </a:cubicBezTo>
                  <a:cubicBezTo>
                    <a:pt x="433224" y="496090"/>
                    <a:pt x="435769" y="488200"/>
                    <a:pt x="438150" y="480262"/>
                  </a:cubicBezTo>
                  <a:cubicBezTo>
                    <a:pt x="438944" y="488993"/>
                    <a:pt x="439563" y="497742"/>
                    <a:pt x="440531" y="506456"/>
                  </a:cubicBezTo>
                  <a:cubicBezTo>
                    <a:pt x="441151" y="512034"/>
                    <a:pt x="442912" y="528738"/>
                    <a:pt x="442912" y="523125"/>
                  </a:cubicBezTo>
                  <a:cubicBezTo>
                    <a:pt x="442912" y="482636"/>
                    <a:pt x="441951" y="442145"/>
                    <a:pt x="440531" y="401681"/>
                  </a:cubicBezTo>
                  <a:cubicBezTo>
                    <a:pt x="440362" y="396856"/>
                    <a:pt x="438944" y="392156"/>
                    <a:pt x="438150" y="387393"/>
                  </a:cubicBezTo>
                  <a:cubicBezTo>
                    <a:pt x="438944" y="413587"/>
                    <a:pt x="438788" y="439827"/>
                    <a:pt x="440531" y="465975"/>
                  </a:cubicBezTo>
                  <a:cubicBezTo>
                    <a:pt x="441173" y="475610"/>
                    <a:pt x="443989" y="484982"/>
                    <a:pt x="445294" y="494550"/>
                  </a:cubicBezTo>
                  <a:cubicBezTo>
                    <a:pt x="451261" y="538309"/>
                    <a:pt x="444495" y="502463"/>
                    <a:pt x="450056" y="530268"/>
                  </a:cubicBezTo>
                  <a:cubicBezTo>
                    <a:pt x="451644" y="520743"/>
                    <a:pt x="453712" y="511286"/>
                    <a:pt x="454819" y="501693"/>
                  </a:cubicBezTo>
                  <a:cubicBezTo>
                    <a:pt x="460922" y="448803"/>
                    <a:pt x="452586" y="486816"/>
                    <a:pt x="461962" y="449306"/>
                  </a:cubicBezTo>
                  <a:cubicBezTo>
                    <a:pt x="462756" y="466768"/>
                    <a:pt x="463141" y="484254"/>
                    <a:pt x="464344" y="501693"/>
                  </a:cubicBezTo>
                  <a:cubicBezTo>
                    <a:pt x="465908" y="524364"/>
                    <a:pt x="465475" y="522114"/>
                    <a:pt x="469106" y="511218"/>
                  </a:cubicBezTo>
                  <a:cubicBezTo>
                    <a:pt x="465706" y="433010"/>
                    <a:pt x="465277" y="450760"/>
                    <a:pt x="469106" y="349293"/>
                  </a:cubicBezTo>
                  <a:cubicBezTo>
                    <a:pt x="469347" y="342898"/>
                    <a:pt x="470693" y="336593"/>
                    <a:pt x="471487" y="330243"/>
                  </a:cubicBezTo>
                  <a:cubicBezTo>
                    <a:pt x="470693" y="373106"/>
                    <a:pt x="470366" y="415980"/>
                    <a:pt x="469106" y="458831"/>
                  </a:cubicBezTo>
                  <a:cubicBezTo>
                    <a:pt x="468779" y="469967"/>
                    <a:pt x="467326" y="481044"/>
                    <a:pt x="466725" y="492168"/>
                  </a:cubicBezTo>
                  <a:cubicBezTo>
                    <a:pt x="465739" y="510415"/>
                    <a:pt x="465138" y="528681"/>
                    <a:pt x="464344" y="546937"/>
                  </a:cubicBezTo>
                  <a:cubicBezTo>
                    <a:pt x="465138" y="553287"/>
                    <a:pt x="467257" y="559610"/>
                    <a:pt x="466725" y="565987"/>
                  </a:cubicBezTo>
                  <a:cubicBezTo>
                    <a:pt x="466430" y="569525"/>
                    <a:pt x="465512" y="575512"/>
                    <a:pt x="461962" y="575512"/>
                  </a:cubicBezTo>
                  <a:cubicBezTo>
                    <a:pt x="457993" y="575512"/>
                    <a:pt x="457625" y="568793"/>
                    <a:pt x="454819" y="565987"/>
                  </a:cubicBezTo>
                  <a:cubicBezTo>
                    <a:pt x="452795" y="563963"/>
                    <a:pt x="450056" y="562812"/>
                    <a:pt x="447675" y="561225"/>
                  </a:cubicBezTo>
                  <a:cubicBezTo>
                    <a:pt x="446881" y="558844"/>
                    <a:pt x="447804" y="554081"/>
                    <a:pt x="445294" y="554081"/>
                  </a:cubicBezTo>
                  <a:cubicBezTo>
                    <a:pt x="442216" y="554081"/>
                    <a:pt x="438737" y="566606"/>
                    <a:pt x="438150" y="568368"/>
                  </a:cubicBezTo>
                  <a:cubicBezTo>
                    <a:pt x="434975" y="563606"/>
                    <a:pt x="432672" y="558128"/>
                    <a:pt x="428625" y="554081"/>
                  </a:cubicBezTo>
                  <a:cubicBezTo>
                    <a:pt x="426850" y="552306"/>
                    <a:pt x="422772" y="553852"/>
                    <a:pt x="421481" y="551700"/>
                  </a:cubicBezTo>
                  <a:cubicBezTo>
                    <a:pt x="417607" y="545243"/>
                    <a:pt x="414337" y="530268"/>
                    <a:pt x="414337" y="530268"/>
                  </a:cubicBezTo>
                  <a:cubicBezTo>
                    <a:pt x="412750" y="535031"/>
                    <a:pt x="410896" y="539713"/>
                    <a:pt x="409575" y="544556"/>
                  </a:cubicBezTo>
                  <a:cubicBezTo>
                    <a:pt x="408510" y="548461"/>
                    <a:pt x="410562" y="554217"/>
                    <a:pt x="407194" y="556462"/>
                  </a:cubicBezTo>
                  <a:cubicBezTo>
                    <a:pt x="404813" y="558049"/>
                    <a:pt x="404019" y="551699"/>
                    <a:pt x="402431" y="549318"/>
                  </a:cubicBezTo>
                  <a:cubicBezTo>
                    <a:pt x="408137" y="534102"/>
                    <a:pt x="409179" y="533518"/>
                    <a:pt x="411956" y="520743"/>
                  </a:cubicBezTo>
                  <a:cubicBezTo>
                    <a:pt x="415230" y="505683"/>
                    <a:pt x="430319" y="462874"/>
                    <a:pt x="421481" y="475500"/>
                  </a:cubicBezTo>
                  <a:cubicBezTo>
                    <a:pt x="407363" y="495669"/>
                    <a:pt x="402050" y="520884"/>
                    <a:pt x="395287" y="544556"/>
                  </a:cubicBezTo>
                  <a:cubicBezTo>
                    <a:pt x="389835" y="563639"/>
                    <a:pt x="396007" y="559398"/>
                    <a:pt x="383381" y="563606"/>
                  </a:cubicBezTo>
                  <a:cubicBezTo>
                    <a:pt x="381000" y="557256"/>
                    <a:pt x="378845" y="550816"/>
                    <a:pt x="376237" y="544556"/>
                  </a:cubicBezTo>
                  <a:cubicBezTo>
                    <a:pt x="374872" y="541279"/>
                    <a:pt x="372597" y="538399"/>
                    <a:pt x="371475" y="535031"/>
                  </a:cubicBezTo>
                  <a:cubicBezTo>
                    <a:pt x="364610" y="514436"/>
                    <a:pt x="374113" y="530653"/>
                    <a:pt x="364331" y="515981"/>
                  </a:cubicBezTo>
                  <a:cubicBezTo>
                    <a:pt x="363537" y="521537"/>
                    <a:pt x="361950" y="538263"/>
                    <a:pt x="361950" y="532650"/>
                  </a:cubicBezTo>
                  <a:cubicBezTo>
                    <a:pt x="361950" y="523883"/>
                    <a:pt x="360410" y="514298"/>
                    <a:pt x="364331" y="506456"/>
                  </a:cubicBezTo>
                  <a:cubicBezTo>
                    <a:pt x="366841" y="501436"/>
                    <a:pt x="365918" y="517569"/>
                    <a:pt x="366712" y="523125"/>
                  </a:cubicBezTo>
                  <a:cubicBezTo>
                    <a:pt x="368300" y="515187"/>
                    <a:pt x="370144" y="507297"/>
                    <a:pt x="371475" y="499312"/>
                  </a:cubicBezTo>
                  <a:cubicBezTo>
                    <a:pt x="372527" y="493000"/>
                    <a:pt x="372951" y="486597"/>
                    <a:pt x="373856" y="480262"/>
                  </a:cubicBezTo>
                  <a:cubicBezTo>
                    <a:pt x="374539" y="475483"/>
                    <a:pt x="375443" y="470737"/>
                    <a:pt x="376237" y="465975"/>
                  </a:cubicBezTo>
                  <a:cubicBezTo>
                    <a:pt x="374650" y="486612"/>
                    <a:pt x="373966" y="507339"/>
                    <a:pt x="371475" y="527887"/>
                  </a:cubicBezTo>
                  <a:cubicBezTo>
                    <a:pt x="370780" y="533624"/>
                    <a:pt x="368114" y="538950"/>
                    <a:pt x="366712" y="544556"/>
                  </a:cubicBezTo>
                  <a:cubicBezTo>
                    <a:pt x="365730" y="548482"/>
                    <a:pt x="365125" y="552493"/>
                    <a:pt x="364331" y="556462"/>
                  </a:cubicBezTo>
                  <a:cubicBezTo>
                    <a:pt x="354387" y="479397"/>
                    <a:pt x="360823" y="458573"/>
                    <a:pt x="352425" y="492168"/>
                  </a:cubicBezTo>
                  <a:cubicBezTo>
                    <a:pt x="351631" y="488199"/>
                    <a:pt x="350709" y="484254"/>
                    <a:pt x="350044" y="480262"/>
                  </a:cubicBezTo>
                  <a:cubicBezTo>
                    <a:pt x="343168" y="439012"/>
                    <a:pt x="350682" y="436112"/>
                    <a:pt x="330994" y="549318"/>
                  </a:cubicBezTo>
                  <a:cubicBezTo>
                    <a:pt x="329627" y="557177"/>
                    <a:pt x="324738" y="566158"/>
                    <a:pt x="328612" y="573131"/>
                  </a:cubicBezTo>
                  <a:cubicBezTo>
                    <a:pt x="330957" y="577352"/>
                    <a:pt x="338137" y="571544"/>
                    <a:pt x="342900" y="570750"/>
                  </a:cubicBezTo>
                  <a:cubicBezTo>
                    <a:pt x="338931" y="569956"/>
                    <a:pt x="335037" y="568184"/>
                    <a:pt x="330994" y="568368"/>
                  </a:cubicBezTo>
                  <a:cubicBezTo>
                    <a:pt x="317421" y="568985"/>
                    <a:pt x="278359" y="579207"/>
                    <a:pt x="290512" y="573131"/>
                  </a:cubicBezTo>
                  <a:cubicBezTo>
                    <a:pt x="305690" y="565543"/>
                    <a:pt x="324057" y="567721"/>
                    <a:pt x="340519" y="563606"/>
                  </a:cubicBezTo>
                  <a:cubicBezTo>
                    <a:pt x="352694" y="560562"/>
                    <a:pt x="364331" y="555669"/>
                    <a:pt x="376237" y="551700"/>
                  </a:cubicBezTo>
                  <a:cubicBezTo>
                    <a:pt x="372268" y="548525"/>
                    <a:pt x="368877" y="544448"/>
                    <a:pt x="364331" y="542175"/>
                  </a:cubicBezTo>
                  <a:cubicBezTo>
                    <a:pt x="352378" y="536198"/>
                    <a:pt x="333474" y="536122"/>
                    <a:pt x="321469" y="535031"/>
                  </a:cubicBezTo>
                  <a:cubicBezTo>
                    <a:pt x="319088" y="536618"/>
                    <a:pt x="312301" y="537769"/>
                    <a:pt x="314325" y="539793"/>
                  </a:cubicBezTo>
                  <a:cubicBezTo>
                    <a:pt x="317739" y="543207"/>
                    <a:pt x="323878" y="541228"/>
                    <a:pt x="328612" y="542175"/>
                  </a:cubicBezTo>
                  <a:cubicBezTo>
                    <a:pt x="331821" y="542817"/>
                    <a:pt x="334962" y="543762"/>
                    <a:pt x="338137" y="544556"/>
                  </a:cubicBezTo>
                  <a:cubicBezTo>
                    <a:pt x="319087" y="545350"/>
                    <a:pt x="299746" y="543526"/>
                    <a:pt x="280987" y="546937"/>
                  </a:cubicBezTo>
                  <a:cubicBezTo>
                    <a:pt x="278171" y="547449"/>
                    <a:pt x="283190" y="552801"/>
                    <a:pt x="285750" y="554081"/>
                  </a:cubicBezTo>
                  <a:cubicBezTo>
                    <a:pt x="291604" y="557008"/>
                    <a:pt x="311333" y="558435"/>
                    <a:pt x="304800" y="558843"/>
                  </a:cubicBezTo>
                  <a:cubicBezTo>
                    <a:pt x="285771" y="560032"/>
                    <a:pt x="266700" y="557256"/>
                    <a:pt x="247650" y="556462"/>
                  </a:cubicBezTo>
                  <a:cubicBezTo>
                    <a:pt x="244475" y="555668"/>
                    <a:pt x="234950" y="554875"/>
                    <a:pt x="238125" y="554081"/>
                  </a:cubicBezTo>
                  <a:cubicBezTo>
                    <a:pt x="257259" y="549298"/>
                    <a:pt x="290725" y="554103"/>
                    <a:pt x="242887" y="549318"/>
                  </a:cubicBezTo>
                  <a:cubicBezTo>
                    <a:pt x="249237" y="548524"/>
                    <a:pt x="256089" y="549536"/>
                    <a:pt x="261937" y="546937"/>
                  </a:cubicBezTo>
                  <a:cubicBezTo>
                    <a:pt x="264231" y="545918"/>
                    <a:pt x="265926" y="541721"/>
                    <a:pt x="264319" y="539793"/>
                  </a:cubicBezTo>
                  <a:cubicBezTo>
                    <a:pt x="260910" y="535702"/>
                    <a:pt x="254706" y="535200"/>
                    <a:pt x="250031" y="532650"/>
                  </a:cubicBezTo>
                  <a:cubicBezTo>
                    <a:pt x="245968" y="530434"/>
                    <a:pt x="234274" y="528073"/>
                    <a:pt x="238125" y="525506"/>
                  </a:cubicBezTo>
                  <a:cubicBezTo>
                    <a:pt x="243450" y="521956"/>
                    <a:pt x="250825" y="527093"/>
                    <a:pt x="257175" y="527887"/>
                  </a:cubicBezTo>
                  <a:cubicBezTo>
                    <a:pt x="263525" y="529475"/>
                    <a:pt x="270899" y="528846"/>
                    <a:pt x="276225" y="532650"/>
                  </a:cubicBezTo>
                  <a:cubicBezTo>
                    <a:pt x="278267" y="534109"/>
                    <a:pt x="276174" y="538861"/>
                    <a:pt x="273844" y="539793"/>
                  </a:cubicBezTo>
                  <a:cubicBezTo>
                    <a:pt x="263292" y="544014"/>
                    <a:pt x="251619" y="544556"/>
                    <a:pt x="240506" y="546937"/>
                  </a:cubicBezTo>
                  <a:cubicBezTo>
                    <a:pt x="185113" y="541902"/>
                    <a:pt x="229498" y="547149"/>
                    <a:pt x="264319" y="542175"/>
                  </a:cubicBezTo>
                  <a:cubicBezTo>
                    <a:pt x="270303" y="541320"/>
                    <a:pt x="275580" y="537734"/>
                    <a:pt x="280987" y="535031"/>
                  </a:cubicBezTo>
                  <a:cubicBezTo>
                    <a:pt x="285127" y="532961"/>
                    <a:pt x="296167" y="531160"/>
                    <a:pt x="292894" y="527887"/>
                  </a:cubicBezTo>
                  <a:cubicBezTo>
                    <a:pt x="288926" y="523918"/>
                    <a:pt x="281729" y="529167"/>
                    <a:pt x="276225" y="530268"/>
                  </a:cubicBezTo>
                  <a:cubicBezTo>
                    <a:pt x="269807" y="531552"/>
                    <a:pt x="263593" y="533747"/>
                    <a:pt x="257175" y="535031"/>
                  </a:cubicBezTo>
                  <a:cubicBezTo>
                    <a:pt x="254714" y="535523"/>
                    <a:pt x="261852" y="533113"/>
                    <a:pt x="264319" y="532650"/>
                  </a:cubicBezTo>
                  <a:cubicBezTo>
                    <a:pt x="274580" y="530726"/>
                    <a:pt x="284926" y="529267"/>
                    <a:pt x="295275" y="527887"/>
                  </a:cubicBezTo>
                  <a:cubicBezTo>
                    <a:pt x="368916" y="518068"/>
                    <a:pt x="305602" y="528151"/>
                    <a:pt x="364331" y="518362"/>
                  </a:cubicBezTo>
                  <a:cubicBezTo>
                    <a:pt x="351078" y="509528"/>
                    <a:pt x="353879" y="509732"/>
                    <a:pt x="328612" y="511218"/>
                  </a:cubicBezTo>
                  <a:cubicBezTo>
                    <a:pt x="324345" y="511469"/>
                    <a:pt x="320675" y="514393"/>
                    <a:pt x="316706" y="515981"/>
                  </a:cubicBezTo>
                  <a:cubicBezTo>
                    <a:pt x="323850" y="517568"/>
                    <a:pt x="330819" y="520743"/>
                    <a:pt x="338137" y="520743"/>
                  </a:cubicBezTo>
                  <a:cubicBezTo>
                    <a:pt x="344682" y="520743"/>
                    <a:pt x="325543" y="517057"/>
                    <a:pt x="319087" y="515981"/>
                  </a:cubicBezTo>
                  <a:cubicBezTo>
                    <a:pt x="306462" y="513877"/>
                    <a:pt x="293657" y="513028"/>
                    <a:pt x="280987" y="511218"/>
                  </a:cubicBezTo>
                  <a:cubicBezTo>
                    <a:pt x="276980" y="510646"/>
                    <a:pt x="273050" y="509631"/>
                    <a:pt x="269081" y="508837"/>
                  </a:cubicBezTo>
                  <a:lnTo>
                    <a:pt x="288131" y="506456"/>
                  </a:lnTo>
                  <a:cubicBezTo>
                    <a:pt x="292911" y="505773"/>
                    <a:pt x="302419" y="508903"/>
                    <a:pt x="302419" y="504075"/>
                  </a:cubicBezTo>
                  <a:cubicBezTo>
                    <a:pt x="302419" y="499055"/>
                    <a:pt x="292894" y="500900"/>
                    <a:pt x="288131" y="499312"/>
                  </a:cubicBezTo>
                  <a:cubicBezTo>
                    <a:pt x="285750" y="500106"/>
                    <a:pt x="283437" y="501148"/>
                    <a:pt x="280987" y="501693"/>
                  </a:cubicBezTo>
                  <a:cubicBezTo>
                    <a:pt x="276274" y="502740"/>
                    <a:pt x="261872" y="504075"/>
                    <a:pt x="266700" y="504075"/>
                  </a:cubicBezTo>
                  <a:cubicBezTo>
                    <a:pt x="281802" y="504075"/>
                    <a:pt x="296863" y="502487"/>
                    <a:pt x="311944" y="501693"/>
                  </a:cubicBezTo>
                  <a:cubicBezTo>
                    <a:pt x="308769" y="499312"/>
                    <a:pt x="306077" y="496090"/>
                    <a:pt x="302419" y="494550"/>
                  </a:cubicBezTo>
                  <a:cubicBezTo>
                    <a:pt x="290852" y="489680"/>
                    <a:pt x="266700" y="482643"/>
                    <a:pt x="266700" y="482643"/>
                  </a:cubicBezTo>
                  <a:cubicBezTo>
                    <a:pt x="308387" y="468748"/>
                    <a:pt x="256447" y="486371"/>
                    <a:pt x="292894" y="473118"/>
                  </a:cubicBezTo>
                  <a:cubicBezTo>
                    <a:pt x="297612" y="471402"/>
                    <a:pt x="302419" y="469943"/>
                    <a:pt x="307181" y="468356"/>
                  </a:cubicBezTo>
                  <a:cubicBezTo>
                    <a:pt x="304800" y="466768"/>
                    <a:pt x="302899" y="463593"/>
                    <a:pt x="300037" y="463593"/>
                  </a:cubicBezTo>
                  <a:cubicBezTo>
                    <a:pt x="290381" y="463593"/>
                    <a:pt x="262094" y="466013"/>
                    <a:pt x="271462" y="468356"/>
                  </a:cubicBezTo>
                  <a:cubicBezTo>
                    <a:pt x="283807" y="471443"/>
                    <a:pt x="296862" y="466769"/>
                    <a:pt x="309562" y="465975"/>
                  </a:cubicBezTo>
                  <a:cubicBezTo>
                    <a:pt x="312737" y="464387"/>
                    <a:pt x="319948" y="464656"/>
                    <a:pt x="319087" y="461212"/>
                  </a:cubicBezTo>
                  <a:cubicBezTo>
                    <a:pt x="318050" y="457065"/>
                    <a:pt x="311412" y="455846"/>
                    <a:pt x="307181" y="456450"/>
                  </a:cubicBezTo>
                  <a:cubicBezTo>
                    <a:pt x="288503" y="459118"/>
                    <a:pt x="270668" y="465975"/>
                    <a:pt x="252412" y="470737"/>
                  </a:cubicBezTo>
                  <a:cubicBezTo>
                    <a:pt x="250134" y="475294"/>
                    <a:pt x="237596" y="492515"/>
                    <a:pt x="261937" y="485025"/>
                  </a:cubicBezTo>
                  <a:cubicBezTo>
                    <a:pt x="268932" y="482873"/>
                    <a:pt x="273050" y="475500"/>
                    <a:pt x="278606" y="470737"/>
                  </a:cubicBezTo>
                  <a:cubicBezTo>
                    <a:pt x="282575" y="462800"/>
                    <a:pt x="297782" y="441836"/>
                    <a:pt x="290512" y="446925"/>
                  </a:cubicBezTo>
                  <a:cubicBezTo>
                    <a:pt x="275770" y="457245"/>
                    <a:pt x="263498" y="471656"/>
                    <a:pt x="254794" y="487406"/>
                  </a:cubicBezTo>
                  <a:cubicBezTo>
                    <a:pt x="246409" y="502579"/>
                    <a:pt x="245269" y="520743"/>
                    <a:pt x="240506" y="537412"/>
                  </a:cubicBezTo>
                  <a:cubicBezTo>
                    <a:pt x="239712" y="544556"/>
                    <a:pt x="235455" y="552170"/>
                    <a:pt x="238125" y="558843"/>
                  </a:cubicBezTo>
                  <a:cubicBezTo>
                    <a:pt x="239599" y="562528"/>
                    <a:pt x="243401" y="552820"/>
                    <a:pt x="245269" y="549318"/>
                  </a:cubicBezTo>
                  <a:cubicBezTo>
                    <a:pt x="249782" y="540856"/>
                    <a:pt x="253206" y="531856"/>
                    <a:pt x="257175" y="523125"/>
                  </a:cubicBezTo>
                  <a:cubicBezTo>
                    <a:pt x="253206" y="522331"/>
                    <a:pt x="249316" y="520743"/>
                    <a:pt x="245269" y="520743"/>
                  </a:cubicBezTo>
                  <a:cubicBezTo>
                    <a:pt x="238081" y="520743"/>
                    <a:pt x="230656" y="525398"/>
                    <a:pt x="223837" y="523125"/>
                  </a:cubicBezTo>
                  <a:cubicBezTo>
                    <a:pt x="219074" y="521538"/>
                    <a:pt x="233635" y="520607"/>
                    <a:pt x="238125" y="518362"/>
                  </a:cubicBezTo>
                  <a:lnTo>
                    <a:pt x="247650" y="513600"/>
                  </a:lnTo>
                  <a:cubicBezTo>
                    <a:pt x="245269" y="512012"/>
                    <a:pt x="243355" y="509113"/>
                    <a:pt x="240506" y="508837"/>
                  </a:cubicBezTo>
                  <a:cubicBezTo>
                    <a:pt x="142679" y="499370"/>
                    <a:pt x="199509" y="512875"/>
                    <a:pt x="164306" y="504075"/>
                  </a:cubicBezTo>
                  <a:lnTo>
                    <a:pt x="173831" y="501693"/>
                  </a:lnTo>
                  <a:cubicBezTo>
                    <a:pt x="180961" y="500047"/>
                    <a:pt x="193487" y="504030"/>
                    <a:pt x="195262" y="496931"/>
                  </a:cubicBezTo>
                  <a:cubicBezTo>
                    <a:pt x="196849" y="490581"/>
                    <a:pt x="182746" y="492560"/>
                    <a:pt x="176212" y="492168"/>
                  </a:cubicBezTo>
                  <a:cubicBezTo>
                    <a:pt x="142925" y="490171"/>
                    <a:pt x="109537" y="490581"/>
                    <a:pt x="76200" y="489787"/>
                  </a:cubicBezTo>
                  <a:cubicBezTo>
                    <a:pt x="92868" y="495344"/>
                    <a:pt x="88899" y="499312"/>
                    <a:pt x="92869" y="487406"/>
                  </a:cubicBezTo>
                  <a:cubicBezTo>
                    <a:pt x="107716" y="393366"/>
                    <a:pt x="110917" y="374685"/>
                    <a:pt x="128587" y="239756"/>
                  </a:cubicBezTo>
                  <a:cubicBezTo>
                    <a:pt x="137203" y="173960"/>
                    <a:pt x="144462" y="107993"/>
                    <a:pt x="152400" y="42112"/>
                  </a:cubicBezTo>
                  <a:cubicBezTo>
                    <a:pt x="153194" y="28618"/>
                    <a:pt x="150507" y="14454"/>
                    <a:pt x="154781" y="1631"/>
                  </a:cubicBezTo>
                  <a:cubicBezTo>
                    <a:pt x="157553" y="-6686"/>
                    <a:pt x="157162" y="19058"/>
                    <a:pt x="157162" y="27825"/>
                  </a:cubicBezTo>
                  <a:cubicBezTo>
                    <a:pt x="157162" y="74663"/>
                    <a:pt x="155575" y="121487"/>
                    <a:pt x="154781" y="168318"/>
                  </a:cubicBezTo>
                  <a:cubicBezTo>
                    <a:pt x="148431" y="166731"/>
                    <a:pt x="141344" y="166924"/>
                    <a:pt x="135731" y="163556"/>
                  </a:cubicBezTo>
                  <a:cubicBezTo>
                    <a:pt x="132070" y="161360"/>
                    <a:pt x="129465" y="148019"/>
                    <a:pt x="128587" y="144506"/>
                  </a:cubicBezTo>
                  <a:cubicBezTo>
                    <a:pt x="123825" y="147681"/>
                    <a:pt x="117356" y="149192"/>
                    <a:pt x="114300" y="154031"/>
                  </a:cubicBezTo>
                  <a:cubicBezTo>
                    <a:pt x="105593" y="167816"/>
                    <a:pt x="97631" y="190936"/>
                    <a:pt x="97631" y="208800"/>
                  </a:cubicBezTo>
                  <a:cubicBezTo>
                    <a:pt x="97631" y="213628"/>
                    <a:pt x="99109" y="199255"/>
                    <a:pt x="100012" y="194512"/>
                  </a:cubicBezTo>
                  <a:cubicBezTo>
                    <a:pt x="102284" y="182584"/>
                    <a:pt x="107156" y="158793"/>
                    <a:pt x="107156" y="158793"/>
                  </a:cubicBezTo>
                  <a:cubicBezTo>
                    <a:pt x="106362" y="172287"/>
                    <a:pt x="103652" y="185804"/>
                    <a:pt x="104775" y="199275"/>
                  </a:cubicBezTo>
                  <a:cubicBezTo>
                    <a:pt x="105277" y="205299"/>
                    <a:pt x="105874" y="215943"/>
                    <a:pt x="111919" y="215943"/>
                  </a:cubicBezTo>
                  <a:cubicBezTo>
                    <a:pt x="122268" y="215943"/>
                    <a:pt x="129381" y="204831"/>
                    <a:pt x="138112" y="199275"/>
                  </a:cubicBezTo>
                  <a:cubicBezTo>
                    <a:pt x="140432" y="178395"/>
                    <a:pt x="148890" y="141747"/>
                    <a:pt x="135731" y="120693"/>
                  </a:cubicBezTo>
                  <a:cubicBezTo>
                    <a:pt x="132756" y="115933"/>
                    <a:pt x="124618" y="119106"/>
                    <a:pt x="119062" y="118312"/>
                  </a:cubicBezTo>
                  <a:cubicBezTo>
                    <a:pt x="111125" y="126250"/>
                    <a:pt x="101199" y="132606"/>
                    <a:pt x="95250" y="142125"/>
                  </a:cubicBezTo>
                  <a:cubicBezTo>
                    <a:pt x="82746" y="162132"/>
                    <a:pt x="83109" y="177811"/>
                    <a:pt x="80962" y="199275"/>
                  </a:cubicBezTo>
                  <a:cubicBezTo>
                    <a:pt x="84931" y="204831"/>
                    <a:pt x="87407" y="211846"/>
                    <a:pt x="92869" y="215943"/>
                  </a:cubicBezTo>
                  <a:cubicBezTo>
                    <a:pt x="94877" y="217449"/>
                    <a:pt x="98802" y="215761"/>
                    <a:pt x="100012" y="213562"/>
                  </a:cubicBezTo>
                  <a:cubicBezTo>
                    <a:pt x="116607" y="183390"/>
                    <a:pt x="130175" y="151649"/>
                    <a:pt x="145256" y="120693"/>
                  </a:cubicBezTo>
                  <a:cubicBezTo>
                    <a:pt x="142081" y="108787"/>
                    <a:pt x="147917" y="83147"/>
                    <a:pt x="135731" y="84975"/>
                  </a:cubicBezTo>
                  <a:cubicBezTo>
                    <a:pt x="103731" y="89775"/>
                    <a:pt x="77184" y="179883"/>
                    <a:pt x="71437" y="194512"/>
                  </a:cubicBezTo>
                  <a:cubicBezTo>
                    <a:pt x="69850" y="204037"/>
                    <a:pt x="66236" y="213441"/>
                    <a:pt x="66675" y="223087"/>
                  </a:cubicBezTo>
                  <a:cubicBezTo>
                    <a:pt x="66989" y="229986"/>
                    <a:pt x="83913" y="273817"/>
                    <a:pt x="66675" y="227850"/>
                  </a:cubicBezTo>
                  <a:cubicBezTo>
                    <a:pt x="61912" y="239756"/>
                    <a:pt x="55111" y="251037"/>
                    <a:pt x="52387" y="263568"/>
                  </a:cubicBezTo>
                  <a:cubicBezTo>
                    <a:pt x="51028" y="269821"/>
                    <a:pt x="49213" y="279443"/>
                    <a:pt x="54769" y="282618"/>
                  </a:cubicBezTo>
                  <a:cubicBezTo>
                    <a:pt x="59739" y="285458"/>
                    <a:pt x="64294" y="276268"/>
                    <a:pt x="69056" y="273093"/>
                  </a:cubicBezTo>
                  <a:cubicBezTo>
                    <a:pt x="65087" y="256424"/>
                    <a:pt x="64240" y="238686"/>
                    <a:pt x="57150" y="223087"/>
                  </a:cubicBezTo>
                  <a:cubicBezTo>
                    <a:pt x="55475" y="219403"/>
                    <a:pt x="48317" y="218072"/>
                    <a:pt x="45244" y="220706"/>
                  </a:cubicBezTo>
                  <a:cubicBezTo>
                    <a:pt x="40857" y="224467"/>
                    <a:pt x="42069" y="231819"/>
                    <a:pt x="40481" y="237375"/>
                  </a:cubicBezTo>
                  <a:cubicBezTo>
                    <a:pt x="42069" y="240550"/>
                    <a:pt x="42355" y="244837"/>
                    <a:pt x="45244" y="246900"/>
                  </a:cubicBezTo>
                  <a:cubicBezTo>
                    <a:pt x="63631" y="260033"/>
                    <a:pt x="64866" y="230762"/>
                    <a:pt x="69056" y="220706"/>
                  </a:cubicBezTo>
                  <a:cubicBezTo>
                    <a:pt x="67469" y="204831"/>
                    <a:pt x="68564" y="188453"/>
                    <a:pt x="64294" y="173081"/>
                  </a:cubicBezTo>
                  <a:cubicBezTo>
                    <a:pt x="63528" y="170324"/>
                    <a:pt x="58360" y="175250"/>
                    <a:pt x="57150" y="177843"/>
                  </a:cubicBezTo>
                  <a:cubicBezTo>
                    <a:pt x="52584" y="187627"/>
                    <a:pt x="50800" y="198481"/>
                    <a:pt x="47625" y="208800"/>
                  </a:cubicBezTo>
                  <a:cubicBezTo>
                    <a:pt x="49212" y="221500"/>
                    <a:pt x="46663" y="235452"/>
                    <a:pt x="52387" y="246900"/>
                  </a:cubicBezTo>
                  <a:cubicBezTo>
                    <a:pt x="54768" y="251663"/>
                    <a:pt x="59863" y="237926"/>
                    <a:pt x="59531" y="232612"/>
                  </a:cubicBezTo>
                  <a:cubicBezTo>
                    <a:pt x="58998" y="224080"/>
                    <a:pt x="53181" y="216737"/>
                    <a:pt x="50006" y="208800"/>
                  </a:cubicBezTo>
                  <a:cubicBezTo>
                    <a:pt x="49210" y="211187"/>
                    <a:pt x="44817" y="223759"/>
                    <a:pt x="45244" y="225468"/>
                  </a:cubicBezTo>
                  <a:cubicBezTo>
                    <a:pt x="48424" y="238191"/>
                    <a:pt x="64714" y="239102"/>
                    <a:pt x="73819" y="242137"/>
                  </a:cubicBezTo>
                  <a:cubicBezTo>
                    <a:pt x="84931" y="235787"/>
                    <a:pt x="97799" y="231820"/>
                    <a:pt x="107156" y="223087"/>
                  </a:cubicBezTo>
                  <a:cubicBezTo>
                    <a:pt x="110686" y="219793"/>
                    <a:pt x="110623" y="204096"/>
                    <a:pt x="109537" y="208800"/>
                  </a:cubicBezTo>
                  <a:cubicBezTo>
                    <a:pt x="106071" y="223817"/>
                    <a:pt x="103187" y="238962"/>
                    <a:pt x="100012" y="254043"/>
                  </a:cubicBezTo>
                  <a:cubicBezTo>
                    <a:pt x="100806" y="281824"/>
                    <a:pt x="99407" y="309755"/>
                    <a:pt x="102394" y="337387"/>
                  </a:cubicBezTo>
                  <a:cubicBezTo>
                    <a:pt x="102702" y="340232"/>
                    <a:pt x="109659" y="345009"/>
                    <a:pt x="109537" y="342150"/>
                  </a:cubicBezTo>
                  <a:cubicBezTo>
                    <a:pt x="104463" y="222921"/>
                    <a:pt x="133778" y="237516"/>
                    <a:pt x="83344" y="220706"/>
                  </a:cubicBezTo>
                  <a:cubicBezTo>
                    <a:pt x="81756" y="228643"/>
                    <a:pt x="79292" y="236455"/>
                    <a:pt x="78581" y="244518"/>
                  </a:cubicBezTo>
                  <a:cubicBezTo>
                    <a:pt x="74300" y="293031"/>
                    <a:pt x="76348" y="304776"/>
                    <a:pt x="78581" y="351675"/>
                  </a:cubicBezTo>
                  <a:cubicBezTo>
                    <a:pt x="79375" y="342944"/>
                    <a:pt x="76099" y="332776"/>
                    <a:pt x="80962" y="325481"/>
                  </a:cubicBezTo>
                  <a:cubicBezTo>
                    <a:pt x="83529" y="321630"/>
                    <a:pt x="85416" y="341153"/>
                    <a:pt x="88106" y="337387"/>
                  </a:cubicBezTo>
                  <a:cubicBezTo>
                    <a:pt x="93719" y="329529"/>
                    <a:pt x="91281" y="318337"/>
                    <a:pt x="92869" y="308812"/>
                  </a:cubicBezTo>
                  <a:cubicBezTo>
                    <a:pt x="93663" y="293731"/>
                    <a:pt x="93883" y="278608"/>
                    <a:pt x="95250" y="263568"/>
                  </a:cubicBezTo>
                  <a:cubicBezTo>
                    <a:pt x="95477" y="261069"/>
                    <a:pt x="95856" y="254650"/>
                    <a:pt x="97631" y="256425"/>
                  </a:cubicBezTo>
                  <a:cubicBezTo>
                    <a:pt x="101905" y="260699"/>
                    <a:pt x="101960" y="267744"/>
                    <a:pt x="104775" y="273093"/>
                  </a:cubicBezTo>
                  <a:cubicBezTo>
                    <a:pt x="114473" y="291519"/>
                    <a:pt x="117511" y="295768"/>
                    <a:pt x="126206" y="308812"/>
                  </a:cubicBezTo>
                  <a:cubicBezTo>
                    <a:pt x="128587" y="292937"/>
                    <a:pt x="132044" y="277186"/>
                    <a:pt x="133350" y="261187"/>
                  </a:cubicBezTo>
                  <a:cubicBezTo>
                    <a:pt x="135224" y="238231"/>
                    <a:pt x="132874" y="214986"/>
                    <a:pt x="135731" y="192131"/>
                  </a:cubicBezTo>
                  <a:cubicBezTo>
                    <a:pt x="137015" y="181862"/>
                    <a:pt x="136828" y="212818"/>
                    <a:pt x="138112" y="223087"/>
                  </a:cubicBezTo>
                  <a:cubicBezTo>
                    <a:pt x="141698" y="251770"/>
                    <a:pt x="136620" y="244589"/>
                    <a:pt x="152400" y="256425"/>
                  </a:cubicBezTo>
                  <a:cubicBezTo>
                    <a:pt x="156369" y="226262"/>
                    <a:pt x="158525" y="195805"/>
                    <a:pt x="164306" y="165937"/>
                  </a:cubicBezTo>
                  <a:cubicBezTo>
                    <a:pt x="165373" y="160427"/>
                    <a:pt x="166407" y="177000"/>
                    <a:pt x="166687" y="182606"/>
                  </a:cubicBezTo>
                  <a:cubicBezTo>
                    <a:pt x="167996" y="208779"/>
                    <a:pt x="167955" y="235005"/>
                    <a:pt x="169069" y="261187"/>
                  </a:cubicBezTo>
                  <a:cubicBezTo>
                    <a:pt x="170540" y="295752"/>
                    <a:pt x="167779" y="285346"/>
                    <a:pt x="176212" y="306431"/>
                  </a:cubicBezTo>
                  <a:cubicBezTo>
                    <a:pt x="178593" y="266743"/>
                    <a:pt x="177529" y="226698"/>
                    <a:pt x="183356" y="187368"/>
                  </a:cubicBezTo>
                  <a:cubicBezTo>
                    <a:pt x="186034" y="169292"/>
                    <a:pt x="184888" y="223883"/>
                    <a:pt x="185737" y="242137"/>
                  </a:cubicBezTo>
                  <a:cubicBezTo>
                    <a:pt x="186476" y="258015"/>
                    <a:pt x="188119" y="273867"/>
                    <a:pt x="188119" y="289762"/>
                  </a:cubicBezTo>
                  <a:cubicBezTo>
                    <a:pt x="188119" y="300111"/>
                    <a:pt x="186531" y="269125"/>
                    <a:pt x="185737" y="258806"/>
                  </a:cubicBezTo>
                  <a:cubicBezTo>
                    <a:pt x="180938" y="292406"/>
                    <a:pt x="184120" y="266482"/>
                    <a:pt x="180975" y="323100"/>
                  </a:cubicBezTo>
                  <a:cubicBezTo>
                    <a:pt x="180269" y="335805"/>
                    <a:pt x="179388" y="348500"/>
                    <a:pt x="178594" y="361200"/>
                  </a:cubicBezTo>
                  <a:cubicBezTo>
                    <a:pt x="177800" y="355644"/>
                    <a:pt x="177066" y="350079"/>
                    <a:pt x="176212" y="344531"/>
                  </a:cubicBezTo>
                  <a:cubicBezTo>
                    <a:pt x="175478" y="339759"/>
                    <a:pt x="174249" y="335053"/>
                    <a:pt x="173831" y="330243"/>
                  </a:cubicBezTo>
                  <a:cubicBezTo>
                    <a:pt x="172208" y="311581"/>
                    <a:pt x="169756" y="252481"/>
                    <a:pt x="169069" y="237375"/>
                  </a:cubicBezTo>
                  <a:cubicBezTo>
                    <a:pt x="167481" y="249281"/>
                    <a:pt x="165251" y="261119"/>
                    <a:pt x="164306" y="273093"/>
                  </a:cubicBezTo>
                  <a:cubicBezTo>
                    <a:pt x="162868" y="291310"/>
                    <a:pt x="159907" y="346024"/>
                    <a:pt x="161925" y="327862"/>
                  </a:cubicBezTo>
                  <a:cubicBezTo>
                    <a:pt x="189032" y="83901"/>
                    <a:pt x="163503" y="254493"/>
                    <a:pt x="178594" y="156412"/>
                  </a:cubicBezTo>
                  <a:cubicBezTo>
                    <a:pt x="184150" y="175462"/>
                    <a:pt x="190333" y="194340"/>
                    <a:pt x="195262" y="213562"/>
                  </a:cubicBezTo>
                  <a:cubicBezTo>
                    <a:pt x="205186" y="252266"/>
                    <a:pt x="199474" y="265406"/>
                    <a:pt x="207169" y="223087"/>
                  </a:cubicBezTo>
                  <a:cubicBezTo>
                    <a:pt x="207963" y="208006"/>
                    <a:pt x="208183" y="192883"/>
                    <a:pt x="209550" y="177843"/>
                  </a:cubicBezTo>
                  <a:cubicBezTo>
                    <a:pt x="209777" y="175344"/>
                    <a:pt x="209686" y="169577"/>
                    <a:pt x="211931" y="170700"/>
                  </a:cubicBezTo>
                  <a:cubicBezTo>
                    <a:pt x="214858" y="172164"/>
                    <a:pt x="213518" y="177050"/>
                    <a:pt x="214312" y="180225"/>
                  </a:cubicBezTo>
                  <a:cubicBezTo>
                    <a:pt x="215106" y="208006"/>
                    <a:pt x="214562" y="235858"/>
                    <a:pt x="216694" y="263568"/>
                  </a:cubicBezTo>
                  <a:cubicBezTo>
                    <a:pt x="217245" y="270734"/>
                    <a:pt x="218676" y="249314"/>
                    <a:pt x="219075" y="242137"/>
                  </a:cubicBezTo>
                  <a:cubicBezTo>
                    <a:pt x="220264" y="220724"/>
                    <a:pt x="220662" y="199274"/>
                    <a:pt x="221456" y="177843"/>
                  </a:cubicBezTo>
                  <a:cubicBezTo>
                    <a:pt x="222250" y="187368"/>
                    <a:pt x="225711" y="197046"/>
                    <a:pt x="223837" y="206418"/>
                  </a:cubicBezTo>
                  <a:cubicBezTo>
                    <a:pt x="222704" y="212084"/>
                    <a:pt x="224795" y="190567"/>
                    <a:pt x="219075" y="189750"/>
                  </a:cubicBezTo>
                  <a:cubicBezTo>
                    <a:pt x="211654" y="188690"/>
                    <a:pt x="197719" y="225299"/>
                    <a:pt x="197644" y="225468"/>
                  </a:cubicBezTo>
                  <a:cubicBezTo>
                    <a:pt x="195263" y="237374"/>
                    <a:pt x="193134" y="249334"/>
                    <a:pt x="190500" y="261187"/>
                  </a:cubicBezTo>
                  <a:cubicBezTo>
                    <a:pt x="189453" y="265900"/>
                    <a:pt x="191784" y="251602"/>
                    <a:pt x="192881" y="246900"/>
                  </a:cubicBezTo>
                  <a:cubicBezTo>
                    <a:pt x="210916" y="169611"/>
                    <a:pt x="203308" y="212920"/>
                    <a:pt x="209550" y="175462"/>
                  </a:cubicBezTo>
                  <a:cubicBezTo>
                    <a:pt x="213519" y="194512"/>
                    <a:pt x="218050" y="213453"/>
                    <a:pt x="221456" y="232612"/>
                  </a:cubicBezTo>
                  <a:cubicBezTo>
                    <a:pt x="232883" y="296888"/>
                    <a:pt x="222691" y="264887"/>
                    <a:pt x="230981" y="289762"/>
                  </a:cubicBezTo>
                  <a:cubicBezTo>
                    <a:pt x="231573" y="285326"/>
                    <a:pt x="237813" y="138023"/>
                    <a:pt x="247650" y="192131"/>
                  </a:cubicBezTo>
                  <a:cubicBezTo>
                    <a:pt x="248654" y="197653"/>
                    <a:pt x="249056" y="203273"/>
                    <a:pt x="250031" y="208800"/>
                  </a:cubicBezTo>
                  <a:cubicBezTo>
                    <a:pt x="256200" y="243757"/>
                    <a:pt x="262731" y="278650"/>
                    <a:pt x="269081" y="313575"/>
                  </a:cubicBezTo>
                  <a:cubicBezTo>
                    <a:pt x="270669" y="299287"/>
                    <a:pt x="270725" y="284745"/>
                    <a:pt x="273844" y="270712"/>
                  </a:cubicBezTo>
                  <a:cubicBezTo>
                    <a:pt x="281863" y="234625"/>
                    <a:pt x="295170" y="199805"/>
                    <a:pt x="302419" y="163556"/>
                  </a:cubicBezTo>
                  <a:lnTo>
                    <a:pt x="304800" y="151650"/>
                  </a:lnTo>
                  <a:cubicBezTo>
                    <a:pt x="305594" y="156412"/>
                    <a:pt x="306465" y="161162"/>
                    <a:pt x="307181" y="165937"/>
                  </a:cubicBezTo>
                  <a:cubicBezTo>
                    <a:pt x="308846" y="177038"/>
                    <a:pt x="309545" y="188309"/>
                    <a:pt x="311944" y="199275"/>
                  </a:cubicBezTo>
                  <a:cubicBezTo>
                    <a:pt x="315113" y="213761"/>
                    <a:pt x="320145" y="227779"/>
                    <a:pt x="323850" y="242137"/>
                  </a:cubicBezTo>
                  <a:cubicBezTo>
                    <a:pt x="326496" y="252391"/>
                    <a:pt x="328613" y="262774"/>
                    <a:pt x="330994" y="273093"/>
                  </a:cubicBezTo>
                  <a:cubicBezTo>
                    <a:pt x="336401" y="213607"/>
                    <a:pt x="331665" y="268057"/>
                    <a:pt x="326231" y="308812"/>
                  </a:cubicBezTo>
                  <a:cubicBezTo>
                    <a:pt x="325798" y="312056"/>
                    <a:pt x="324644" y="315162"/>
                    <a:pt x="323850" y="318337"/>
                  </a:cubicBezTo>
                  <a:cubicBezTo>
                    <a:pt x="301100" y="238713"/>
                    <a:pt x="328868" y="344647"/>
                    <a:pt x="309562" y="215943"/>
                  </a:cubicBezTo>
                  <a:cubicBezTo>
                    <a:pt x="308496" y="208835"/>
                    <a:pt x="307804" y="230214"/>
                    <a:pt x="307181" y="237375"/>
                  </a:cubicBezTo>
                  <a:cubicBezTo>
                    <a:pt x="306216" y="248474"/>
                    <a:pt x="305594" y="259600"/>
                    <a:pt x="304800" y="270712"/>
                  </a:cubicBezTo>
                  <a:cubicBezTo>
                    <a:pt x="296504" y="233384"/>
                    <a:pt x="297390" y="234262"/>
                    <a:pt x="278606" y="182606"/>
                  </a:cubicBezTo>
                  <a:cubicBezTo>
                    <a:pt x="273869" y="169578"/>
                    <a:pt x="267493" y="157206"/>
                    <a:pt x="261937" y="144506"/>
                  </a:cubicBezTo>
                  <a:cubicBezTo>
                    <a:pt x="261143" y="158793"/>
                    <a:pt x="259556" y="173059"/>
                    <a:pt x="259556" y="187368"/>
                  </a:cubicBezTo>
                  <a:cubicBezTo>
                    <a:pt x="259556" y="228364"/>
                    <a:pt x="259051" y="245287"/>
                    <a:pt x="264319" y="220706"/>
                  </a:cubicBezTo>
                  <a:cubicBezTo>
                    <a:pt x="266015" y="212791"/>
                    <a:pt x="267880" y="204898"/>
                    <a:pt x="269081" y="196893"/>
                  </a:cubicBezTo>
                  <a:cubicBezTo>
                    <a:pt x="270264" y="189004"/>
                    <a:pt x="270668" y="181018"/>
                    <a:pt x="271462" y="173081"/>
                  </a:cubicBezTo>
                  <a:cubicBezTo>
                    <a:pt x="275058" y="191053"/>
                    <a:pt x="277244" y="202961"/>
                    <a:pt x="283369" y="223087"/>
                  </a:cubicBezTo>
                  <a:cubicBezTo>
                    <a:pt x="285129" y="228870"/>
                    <a:pt x="288131" y="234200"/>
                    <a:pt x="290512" y="239756"/>
                  </a:cubicBezTo>
                  <a:cubicBezTo>
                    <a:pt x="290390" y="237736"/>
                    <a:pt x="296114" y="162016"/>
                    <a:pt x="276225" y="142125"/>
                  </a:cubicBezTo>
                  <a:cubicBezTo>
                    <a:pt x="274450" y="140350"/>
                    <a:pt x="274400" y="146821"/>
                    <a:pt x="273844" y="149268"/>
                  </a:cubicBezTo>
                  <a:cubicBezTo>
                    <a:pt x="270428" y="164297"/>
                    <a:pt x="267494" y="179431"/>
                    <a:pt x="264319" y="194512"/>
                  </a:cubicBezTo>
                  <a:cubicBezTo>
                    <a:pt x="262731" y="189750"/>
                    <a:pt x="263572" y="183237"/>
                    <a:pt x="259556" y="180225"/>
                  </a:cubicBezTo>
                  <a:cubicBezTo>
                    <a:pt x="252000" y="174558"/>
                    <a:pt x="229296" y="172160"/>
                    <a:pt x="219075" y="170700"/>
                  </a:cubicBezTo>
                  <a:cubicBezTo>
                    <a:pt x="201041" y="158676"/>
                    <a:pt x="222867" y="175044"/>
                    <a:pt x="200025" y="139743"/>
                  </a:cubicBezTo>
                  <a:cubicBezTo>
                    <a:pt x="196366" y="134088"/>
                    <a:pt x="190996" y="129663"/>
                    <a:pt x="185737" y="125456"/>
                  </a:cubicBezTo>
                  <a:cubicBezTo>
                    <a:pt x="179928" y="120809"/>
                    <a:pt x="150674" y="112180"/>
                    <a:pt x="197644" y="127837"/>
                  </a:cubicBezTo>
                  <a:cubicBezTo>
                    <a:pt x="205581" y="126250"/>
                    <a:pt x="229527" y="123696"/>
                    <a:pt x="221456" y="123075"/>
                  </a:cubicBezTo>
                  <a:cubicBezTo>
                    <a:pt x="203236" y="121674"/>
                    <a:pt x="184317" y="120648"/>
                    <a:pt x="166687" y="125456"/>
                  </a:cubicBezTo>
                  <a:cubicBezTo>
                    <a:pt x="157371" y="127996"/>
                    <a:pt x="185737" y="128631"/>
                    <a:pt x="195262" y="130218"/>
                  </a:cubicBezTo>
                  <a:cubicBezTo>
                    <a:pt x="194772" y="130871"/>
                    <a:pt x="168374" y="163704"/>
                    <a:pt x="171450" y="168318"/>
                  </a:cubicBezTo>
                  <a:cubicBezTo>
                    <a:pt x="172426" y="169783"/>
                    <a:pt x="192155" y="163004"/>
                    <a:pt x="197644" y="161175"/>
                  </a:cubicBezTo>
                  <a:cubicBezTo>
                    <a:pt x="193675" y="158000"/>
                    <a:pt x="190775" y="152322"/>
                    <a:pt x="185737" y="151650"/>
                  </a:cubicBezTo>
                  <a:cubicBezTo>
                    <a:pt x="177714" y="150580"/>
                    <a:pt x="154309" y="159154"/>
                    <a:pt x="161925" y="156412"/>
                  </a:cubicBezTo>
                  <a:cubicBezTo>
                    <a:pt x="189325" y="146548"/>
                    <a:pt x="217488" y="138949"/>
                    <a:pt x="245269" y="130218"/>
                  </a:cubicBezTo>
                  <a:cubicBezTo>
                    <a:pt x="261938" y="116724"/>
                    <a:pt x="279092" y="103809"/>
                    <a:pt x="295275" y="89737"/>
                  </a:cubicBezTo>
                  <a:cubicBezTo>
                    <a:pt x="304655" y="81580"/>
                    <a:pt x="299923" y="82555"/>
                    <a:pt x="292894" y="80212"/>
                  </a:cubicBezTo>
                  <a:cubicBezTo>
                    <a:pt x="277019" y="84181"/>
                    <a:pt x="259546" y="84123"/>
                    <a:pt x="245269" y="92118"/>
                  </a:cubicBezTo>
                  <a:cubicBezTo>
                    <a:pt x="233607" y="98649"/>
                    <a:pt x="230166" y="119062"/>
                    <a:pt x="235744" y="130218"/>
                  </a:cubicBezTo>
                  <a:cubicBezTo>
                    <a:pt x="239214" y="137158"/>
                    <a:pt x="248570" y="138187"/>
                    <a:pt x="254794" y="139743"/>
                  </a:cubicBezTo>
                  <a:cubicBezTo>
                    <a:pt x="256381" y="137362"/>
                    <a:pt x="259991" y="135428"/>
                    <a:pt x="259556" y="132600"/>
                  </a:cubicBezTo>
                  <a:cubicBezTo>
                    <a:pt x="254601" y="100393"/>
                    <a:pt x="248166" y="108500"/>
                    <a:pt x="219075" y="104025"/>
                  </a:cubicBezTo>
                  <a:cubicBezTo>
                    <a:pt x="213519" y="104819"/>
                    <a:pt x="207426" y="103896"/>
                    <a:pt x="202406" y="106406"/>
                  </a:cubicBezTo>
                  <a:cubicBezTo>
                    <a:pt x="178746" y="118235"/>
                    <a:pt x="220866" y="139401"/>
                    <a:pt x="223837" y="142125"/>
                  </a:cubicBezTo>
                  <a:cubicBezTo>
                    <a:pt x="230981" y="139744"/>
                    <a:pt x="242211" y="141862"/>
                    <a:pt x="245269" y="134981"/>
                  </a:cubicBezTo>
                  <a:cubicBezTo>
                    <a:pt x="252116" y="119574"/>
                    <a:pt x="219269" y="118680"/>
                    <a:pt x="216694" y="118312"/>
                  </a:cubicBezTo>
                  <a:cubicBezTo>
                    <a:pt x="214313" y="122281"/>
                    <a:pt x="207925" y="125884"/>
                    <a:pt x="209550" y="130218"/>
                  </a:cubicBezTo>
                  <a:cubicBezTo>
                    <a:pt x="221926" y="163221"/>
                    <a:pt x="234052" y="156648"/>
                    <a:pt x="261937" y="158793"/>
                  </a:cubicBezTo>
                  <a:cubicBezTo>
                    <a:pt x="265112" y="157206"/>
                    <a:pt x="270766" y="157512"/>
                    <a:pt x="271462" y="154031"/>
                  </a:cubicBezTo>
                  <a:cubicBezTo>
                    <a:pt x="275329" y="134701"/>
                    <a:pt x="266465" y="134887"/>
                    <a:pt x="254794" y="130218"/>
                  </a:cubicBezTo>
                  <a:cubicBezTo>
                    <a:pt x="249238" y="132599"/>
                    <a:pt x="242674" y="133381"/>
                    <a:pt x="238125" y="137362"/>
                  </a:cubicBezTo>
                  <a:cubicBezTo>
                    <a:pt x="235662" y="139517"/>
                    <a:pt x="233570" y="144441"/>
                    <a:pt x="235744" y="146887"/>
                  </a:cubicBezTo>
                  <a:cubicBezTo>
                    <a:pt x="241173" y="152995"/>
                    <a:pt x="250031" y="154824"/>
                    <a:pt x="257175" y="158793"/>
                  </a:cubicBezTo>
                  <a:cubicBezTo>
                    <a:pt x="271615" y="156572"/>
                    <a:pt x="300363" y="157816"/>
                    <a:pt x="307181" y="137362"/>
                  </a:cubicBezTo>
                  <a:cubicBezTo>
                    <a:pt x="309987" y="128943"/>
                    <a:pt x="304006" y="119899"/>
                    <a:pt x="302419" y="111168"/>
                  </a:cubicBezTo>
                  <a:cubicBezTo>
                    <a:pt x="295275" y="113549"/>
                    <a:pt x="286492" y="113174"/>
                    <a:pt x="280987" y="118312"/>
                  </a:cubicBezTo>
                  <a:cubicBezTo>
                    <a:pt x="263447" y="134683"/>
                    <a:pt x="259547" y="169892"/>
                    <a:pt x="271462" y="189750"/>
                  </a:cubicBezTo>
                  <a:cubicBezTo>
                    <a:pt x="275566" y="196590"/>
                    <a:pt x="287337" y="191337"/>
                    <a:pt x="295275" y="192131"/>
                  </a:cubicBezTo>
                  <a:cubicBezTo>
                    <a:pt x="315506" y="166842"/>
                    <a:pt x="317263" y="172584"/>
                    <a:pt x="319087" y="139743"/>
                  </a:cubicBezTo>
                  <a:cubicBezTo>
                    <a:pt x="319355" y="134922"/>
                    <a:pt x="319914" y="129064"/>
                    <a:pt x="316706" y="125456"/>
                  </a:cubicBezTo>
                  <a:cubicBezTo>
                    <a:pt x="312690" y="120938"/>
                    <a:pt x="305593" y="120693"/>
                    <a:pt x="300037" y="118312"/>
                  </a:cubicBezTo>
                  <a:cubicBezTo>
                    <a:pt x="277131" y="128724"/>
                    <a:pt x="269258" y="125309"/>
                    <a:pt x="264319" y="151650"/>
                  </a:cubicBezTo>
                  <a:cubicBezTo>
                    <a:pt x="263285" y="157166"/>
                    <a:pt x="262388" y="164725"/>
                    <a:pt x="266700" y="168318"/>
                  </a:cubicBezTo>
                  <a:cubicBezTo>
                    <a:pt x="273653" y="174112"/>
                    <a:pt x="284163" y="173081"/>
                    <a:pt x="292894" y="175462"/>
                  </a:cubicBezTo>
                  <a:cubicBezTo>
                    <a:pt x="301625" y="174668"/>
                    <a:pt x="311423" y="177339"/>
                    <a:pt x="319087" y="173081"/>
                  </a:cubicBezTo>
                  <a:cubicBezTo>
                    <a:pt x="337665" y="162760"/>
                    <a:pt x="336062" y="149202"/>
                    <a:pt x="338137" y="132600"/>
                  </a:cubicBezTo>
                  <a:cubicBezTo>
                    <a:pt x="327631" y="124720"/>
                    <a:pt x="316706" y="111645"/>
                    <a:pt x="316706" y="149268"/>
                  </a:cubicBezTo>
                  <a:cubicBezTo>
                    <a:pt x="316706" y="160324"/>
                    <a:pt x="324643" y="169906"/>
                    <a:pt x="328612" y="180225"/>
                  </a:cubicBezTo>
                  <a:cubicBezTo>
                    <a:pt x="334962" y="179431"/>
                    <a:pt x="342665" y="181841"/>
                    <a:pt x="347662" y="177843"/>
                  </a:cubicBezTo>
                  <a:cubicBezTo>
                    <a:pt x="356169" y="171038"/>
                    <a:pt x="351355" y="154754"/>
                    <a:pt x="350044" y="146887"/>
                  </a:cubicBezTo>
                  <a:cubicBezTo>
                    <a:pt x="346075" y="149268"/>
                    <a:pt x="340315" y="149947"/>
                    <a:pt x="338137" y="154031"/>
                  </a:cubicBezTo>
                  <a:cubicBezTo>
                    <a:pt x="333139" y="163402"/>
                    <a:pt x="324403" y="185356"/>
                    <a:pt x="338137" y="194512"/>
                  </a:cubicBezTo>
                  <a:cubicBezTo>
                    <a:pt x="342154" y="197190"/>
                    <a:pt x="347662" y="196099"/>
                    <a:pt x="352425" y="196893"/>
                  </a:cubicBezTo>
                  <a:cubicBezTo>
                    <a:pt x="356832" y="185874"/>
                    <a:pt x="365070" y="172444"/>
                    <a:pt x="350044" y="161175"/>
                  </a:cubicBezTo>
                  <a:cubicBezTo>
                    <a:pt x="345978" y="158125"/>
                    <a:pt x="342106" y="167525"/>
                    <a:pt x="338137" y="170700"/>
                  </a:cubicBezTo>
                  <a:cubicBezTo>
                    <a:pt x="335834" y="191427"/>
                    <a:pt x="331004" y="194523"/>
                    <a:pt x="347662" y="211181"/>
                  </a:cubicBezTo>
                  <a:cubicBezTo>
                    <a:pt x="350685" y="214204"/>
                    <a:pt x="355600" y="214356"/>
                    <a:pt x="359569" y="215943"/>
                  </a:cubicBezTo>
                  <a:cubicBezTo>
                    <a:pt x="361950" y="211181"/>
                    <a:pt x="368003" y="206821"/>
                    <a:pt x="366712" y="201656"/>
                  </a:cubicBezTo>
                  <a:cubicBezTo>
                    <a:pt x="365078" y="195122"/>
                    <a:pt x="358136" y="183798"/>
                    <a:pt x="352425" y="187368"/>
                  </a:cubicBezTo>
                  <a:cubicBezTo>
                    <a:pt x="339725" y="195305"/>
                    <a:pt x="336550" y="212768"/>
                    <a:pt x="328612" y="225468"/>
                  </a:cubicBezTo>
                  <a:cubicBezTo>
                    <a:pt x="346595" y="240882"/>
                    <a:pt x="347239" y="248250"/>
                    <a:pt x="376237" y="237375"/>
                  </a:cubicBezTo>
                  <a:cubicBezTo>
                    <a:pt x="380571" y="235750"/>
                    <a:pt x="381000" y="229437"/>
                    <a:pt x="383381" y="225468"/>
                  </a:cubicBezTo>
                  <a:cubicBezTo>
                    <a:pt x="380452" y="199108"/>
                    <a:pt x="384276" y="195109"/>
                    <a:pt x="354806" y="175462"/>
                  </a:cubicBezTo>
                  <a:cubicBezTo>
                    <a:pt x="348071" y="170972"/>
                    <a:pt x="338931" y="172287"/>
                    <a:pt x="330994" y="170700"/>
                  </a:cubicBezTo>
                  <a:cubicBezTo>
                    <a:pt x="324644" y="175462"/>
                    <a:pt x="310524" y="177178"/>
                    <a:pt x="311944" y="184987"/>
                  </a:cubicBezTo>
                  <a:cubicBezTo>
                    <a:pt x="319791" y="228143"/>
                    <a:pt x="344223" y="223616"/>
                    <a:pt x="373856" y="227850"/>
                  </a:cubicBezTo>
                  <a:cubicBezTo>
                    <a:pt x="379412" y="224675"/>
                    <a:pt x="387663" y="224049"/>
                    <a:pt x="390525" y="218325"/>
                  </a:cubicBezTo>
                  <a:cubicBezTo>
                    <a:pt x="399690" y="199995"/>
                    <a:pt x="396169" y="173323"/>
                    <a:pt x="385762" y="156412"/>
                  </a:cubicBezTo>
                  <a:cubicBezTo>
                    <a:pt x="384047" y="153625"/>
                    <a:pt x="379412" y="154825"/>
                    <a:pt x="376237" y="154031"/>
                  </a:cubicBezTo>
                  <a:cubicBezTo>
                    <a:pt x="374472" y="158151"/>
                    <a:pt x="362287" y="178304"/>
                    <a:pt x="371475" y="184987"/>
                  </a:cubicBezTo>
                  <a:cubicBezTo>
                    <a:pt x="378021" y="189748"/>
                    <a:pt x="387350" y="188162"/>
                    <a:pt x="395287" y="189750"/>
                  </a:cubicBezTo>
                  <a:cubicBezTo>
                    <a:pt x="402900" y="187212"/>
                    <a:pt x="413642" y="186233"/>
                    <a:pt x="400050" y="170700"/>
                  </a:cubicBezTo>
                  <a:cubicBezTo>
                    <a:pt x="396870" y="167066"/>
                    <a:pt x="390525" y="169112"/>
                    <a:pt x="385762" y="168318"/>
                  </a:cubicBezTo>
                  <a:cubicBezTo>
                    <a:pt x="383381" y="171493"/>
                    <a:pt x="378619" y="173874"/>
                    <a:pt x="378619" y="177843"/>
                  </a:cubicBezTo>
                  <a:cubicBezTo>
                    <a:pt x="378619" y="192907"/>
                    <a:pt x="385886" y="192162"/>
                    <a:pt x="395287" y="194512"/>
                  </a:cubicBezTo>
                  <a:cubicBezTo>
                    <a:pt x="396973" y="179345"/>
                    <a:pt x="402352" y="159803"/>
                    <a:pt x="388144" y="146887"/>
                  </a:cubicBezTo>
                  <a:cubicBezTo>
                    <a:pt x="383991" y="143111"/>
                    <a:pt x="377031" y="148474"/>
                    <a:pt x="371475" y="149268"/>
                  </a:cubicBezTo>
                  <a:cubicBezTo>
                    <a:pt x="374650" y="157206"/>
                    <a:pt x="374955" y="167036"/>
                    <a:pt x="381000" y="173081"/>
                  </a:cubicBezTo>
                  <a:cubicBezTo>
                    <a:pt x="383510" y="175591"/>
                    <a:pt x="391027" y="171832"/>
                    <a:pt x="390525" y="168318"/>
                  </a:cubicBezTo>
                  <a:cubicBezTo>
                    <a:pt x="388980" y="157498"/>
                    <a:pt x="371501" y="154040"/>
                    <a:pt x="364331" y="151650"/>
                  </a:cubicBezTo>
                  <a:cubicBezTo>
                    <a:pt x="360509" y="152414"/>
                    <a:pt x="333142" y="157754"/>
                    <a:pt x="366712" y="151650"/>
                  </a:cubicBezTo>
                  <a:cubicBezTo>
                    <a:pt x="370694" y="150926"/>
                    <a:pt x="374650" y="150062"/>
                    <a:pt x="378619" y="149268"/>
                  </a:cubicBezTo>
                  <a:cubicBezTo>
                    <a:pt x="384969" y="150062"/>
                    <a:pt x="392270" y="148214"/>
                    <a:pt x="397669" y="151650"/>
                  </a:cubicBezTo>
                  <a:cubicBezTo>
                    <a:pt x="402161" y="154509"/>
                    <a:pt x="402901" y="160968"/>
                    <a:pt x="404812" y="165937"/>
                  </a:cubicBezTo>
                  <a:cubicBezTo>
                    <a:pt x="406886" y="171331"/>
                    <a:pt x="407748" y="177124"/>
                    <a:pt x="409575" y="182606"/>
                  </a:cubicBezTo>
                  <a:cubicBezTo>
                    <a:pt x="410927" y="186661"/>
                    <a:pt x="413109" y="190418"/>
                    <a:pt x="414337" y="194512"/>
                  </a:cubicBezTo>
                  <a:cubicBezTo>
                    <a:pt x="415500" y="198389"/>
                    <a:pt x="414054" y="203372"/>
                    <a:pt x="416719" y="206418"/>
                  </a:cubicBezTo>
                  <a:cubicBezTo>
                    <a:pt x="420225" y="210425"/>
                    <a:pt x="426576" y="210608"/>
                    <a:pt x="431006" y="213562"/>
                  </a:cubicBezTo>
                  <a:cubicBezTo>
                    <a:pt x="433808" y="215430"/>
                    <a:pt x="435563" y="218550"/>
                    <a:pt x="438150" y="220706"/>
                  </a:cubicBezTo>
                  <a:cubicBezTo>
                    <a:pt x="440349" y="222538"/>
                    <a:pt x="442913" y="223881"/>
                    <a:pt x="445294" y="225468"/>
                  </a:cubicBezTo>
                  <a:cubicBezTo>
                    <a:pt x="444500" y="208799"/>
                    <a:pt x="442912" y="192150"/>
                    <a:pt x="442912" y="175462"/>
                  </a:cubicBezTo>
                  <a:cubicBezTo>
                    <a:pt x="442912" y="169849"/>
                    <a:pt x="447804" y="187111"/>
                    <a:pt x="445294" y="192131"/>
                  </a:cubicBezTo>
                  <a:cubicBezTo>
                    <a:pt x="443383" y="195954"/>
                    <a:pt x="443267" y="183509"/>
                    <a:pt x="440531" y="180225"/>
                  </a:cubicBezTo>
                  <a:cubicBezTo>
                    <a:pt x="438924" y="178297"/>
                    <a:pt x="435768" y="178637"/>
                    <a:pt x="433387" y="177843"/>
                  </a:cubicBezTo>
                  <a:cubicBezTo>
                    <a:pt x="430212" y="174668"/>
                    <a:pt x="426784" y="171727"/>
                    <a:pt x="423862" y="168318"/>
                  </a:cubicBezTo>
                  <a:cubicBezTo>
                    <a:pt x="422000" y="166145"/>
                    <a:pt x="421123" y="159151"/>
                    <a:pt x="419100" y="161175"/>
                  </a:cubicBezTo>
                  <a:cubicBezTo>
                    <a:pt x="415686" y="164589"/>
                    <a:pt x="417513" y="170700"/>
                    <a:pt x="416719" y="175462"/>
                  </a:cubicBezTo>
                  <a:cubicBezTo>
                    <a:pt x="419100" y="187368"/>
                    <a:pt x="421799" y="199215"/>
                    <a:pt x="423862" y="211181"/>
                  </a:cubicBezTo>
                  <a:cubicBezTo>
                    <a:pt x="430023" y="246913"/>
                    <a:pt x="426952" y="257903"/>
                    <a:pt x="431006" y="225468"/>
                  </a:cubicBezTo>
                  <a:cubicBezTo>
                    <a:pt x="429419" y="217531"/>
                    <a:pt x="427389" y="209669"/>
                    <a:pt x="426244" y="201656"/>
                  </a:cubicBezTo>
                  <a:cubicBezTo>
                    <a:pt x="425004" y="192977"/>
                    <a:pt x="425386" y="184096"/>
                    <a:pt x="423862" y="175462"/>
                  </a:cubicBezTo>
                  <a:cubicBezTo>
                    <a:pt x="422990" y="170518"/>
                    <a:pt x="420687" y="165937"/>
                    <a:pt x="419100" y="161175"/>
                  </a:cubicBezTo>
                  <a:cubicBezTo>
                    <a:pt x="415596" y="150663"/>
                    <a:pt x="414474" y="152909"/>
                    <a:pt x="426244" y="158793"/>
                  </a:cubicBezTo>
                  <a:lnTo>
                    <a:pt x="440531" y="180225"/>
                  </a:lnTo>
                  <a:lnTo>
                    <a:pt x="445294" y="187368"/>
                  </a:lnTo>
                  <a:cubicBezTo>
                    <a:pt x="422217" y="210445"/>
                    <a:pt x="424233" y="209492"/>
                    <a:pt x="383381" y="237375"/>
                  </a:cubicBezTo>
                  <a:cubicBezTo>
                    <a:pt x="303773" y="291711"/>
                    <a:pt x="309314" y="287698"/>
                    <a:pt x="252412" y="318337"/>
                  </a:cubicBezTo>
                  <a:cubicBezTo>
                    <a:pt x="253206" y="323100"/>
                    <a:pt x="252116" y="336642"/>
                    <a:pt x="254794" y="332625"/>
                  </a:cubicBezTo>
                  <a:cubicBezTo>
                    <a:pt x="260240" y="324456"/>
                    <a:pt x="261937" y="304050"/>
                    <a:pt x="261937" y="304050"/>
                  </a:cubicBezTo>
                  <a:lnTo>
                    <a:pt x="352425" y="311193"/>
                  </a:lnTo>
                  <a:cubicBezTo>
                    <a:pt x="353219" y="296906"/>
                    <a:pt x="348406" y="281130"/>
                    <a:pt x="354806" y="268331"/>
                  </a:cubicBezTo>
                  <a:cubicBezTo>
                    <a:pt x="357949" y="262045"/>
                    <a:pt x="365478" y="365082"/>
                    <a:pt x="361950" y="342150"/>
                  </a:cubicBezTo>
                  <a:cubicBezTo>
                    <a:pt x="337421" y="182708"/>
                    <a:pt x="359880" y="274323"/>
                    <a:pt x="347662" y="225468"/>
                  </a:cubicBezTo>
                  <a:cubicBezTo>
                    <a:pt x="348456" y="253249"/>
                    <a:pt x="369696" y="289160"/>
                    <a:pt x="350044" y="308812"/>
                  </a:cubicBezTo>
                  <a:cubicBezTo>
                    <a:pt x="332420" y="326436"/>
                    <a:pt x="351796" y="255841"/>
                    <a:pt x="338137" y="234993"/>
                  </a:cubicBezTo>
                  <a:cubicBezTo>
                    <a:pt x="331985" y="225604"/>
                    <a:pt x="315912" y="238168"/>
                    <a:pt x="304800" y="239756"/>
                  </a:cubicBezTo>
                  <a:lnTo>
                    <a:pt x="238125" y="308812"/>
                  </a:lnTo>
                  <a:lnTo>
                    <a:pt x="135731" y="285000"/>
                  </a:lnTo>
                  <a:cubicBezTo>
                    <a:pt x="137319" y="314369"/>
                    <a:pt x="136335" y="402222"/>
                    <a:pt x="140494" y="373106"/>
                  </a:cubicBezTo>
                  <a:cubicBezTo>
                    <a:pt x="141288" y="367550"/>
                    <a:pt x="144192" y="350981"/>
                    <a:pt x="142875" y="356437"/>
                  </a:cubicBezTo>
                  <a:cubicBezTo>
                    <a:pt x="136006" y="384892"/>
                    <a:pt x="129475" y="413440"/>
                    <a:pt x="123825" y="442162"/>
                  </a:cubicBezTo>
                  <a:cubicBezTo>
                    <a:pt x="119946" y="461880"/>
                    <a:pt x="112697" y="521725"/>
                    <a:pt x="114300" y="501693"/>
                  </a:cubicBezTo>
                  <a:cubicBezTo>
                    <a:pt x="119074" y="442015"/>
                    <a:pt x="125645" y="382471"/>
                    <a:pt x="133350" y="323100"/>
                  </a:cubicBezTo>
                  <a:cubicBezTo>
                    <a:pt x="139144" y="278454"/>
                    <a:pt x="147831" y="234231"/>
                    <a:pt x="154781" y="189750"/>
                  </a:cubicBezTo>
                  <a:cubicBezTo>
                    <a:pt x="155769" y="183427"/>
                    <a:pt x="156368" y="177050"/>
                    <a:pt x="157162" y="170700"/>
                  </a:cubicBezTo>
                  <a:cubicBezTo>
                    <a:pt x="157692" y="179176"/>
                    <a:pt x="161925" y="245468"/>
                    <a:pt x="161925" y="251662"/>
                  </a:cubicBezTo>
                  <a:cubicBezTo>
                    <a:pt x="161925" y="281835"/>
                    <a:pt x="160338" y="311987"/>
                    <a:pt x="159544" y="342150"/>
                  </a:cubicBezTo>
                  <a:cubicBezTo>
                    <a:pt x="157163" y="338975"/>
                    <a:pt x="154063" y="329022"/>
                    <a:pt x="152400" y="332625"/>
                  </a:cubicBezTo>
                  <a:cubicBezTo>
                    <a:pt x="141429" y="356395"/>
                    <a:pt x="145490" y="375677"/>
                    <a:pt x="147637" y="399300"/>
                  </a:cubicBezTo>
                  <a:cubicBezTo>
                    <a:pt x="159543" y="390569"/>
                    <a:pt x="175019" y="385291"/>
                    <a:pt x="183356" y="373106"/>
                  </a:cubicBezTo>
                  <a:cubicBezTo>
                    <a:pt x="203063" y="344304"/>
                    <a:pt x="212890" y="295451"/>
                    <a:pt x="221456" y="261187"/>
                  </a:cubicBezTo>
                  <a:cubicBezTo>
                    <a:pt x="220662" y="258012"/>
                    <a:pt x="220539" y="248735"/>
                    <a:pt x="219075" y="251662"/>
                  </a:cubicBezTo>
                  <a:cubicBezTo>
                    <a:pt x="214684" y="260444"/>
                    <a:pt x="213768" y="270592"/>
                    <a:pt x="211931" y="280237"/>
                  </a:cubicBezTo>
                  <a:cubicBezTo>
                    <a:pt x="202680" y="328804"/>
                    <a:pt x="200912" y="345020"/>
                    <a:pt x="195262" y="387393"/>
                  </a:cubicBezTo>
                  <a:cubicBezTo>
                    <a:pt x="194468" y="379456"/>
                    <a:pt x="194094" y="371465"/>
                    <a:pt x="192881" y="363581"/>
                  </a:cubicBezTo>
                  <a:cubicBezTo>
                    <a:pt x="192499" y="361100"/>
                    <a:pt x="191519" y="354143"/>
                    <a:pt x="190500" y="356437"/>
                  </a:cubicBezTo>
                  <a:cubicBezTo>
                    <a:pt x="185873" y="366849"/>
                    <a:pt x="180191" y="402405"/>
                    <a:pt x="178594" y="413587"/>
                  </a:cubicBezTo>
                  <a:cubicBezTo>
                    <a:pt x="171965" y="459992"/>
                    <a:pt x="182180" y="476677"/>
                    <a:pt x="154781" y="504075"/>
                  </a:cubicBezTo>
                  <a:cubicBezTo>
                    <a:pt x="152271" y="506585"/>
                    <a:pt x="148431" y="507250"/>
                    <a:pt x="145256" y="508837"/>
                  </a:cubicBezTo>
                  <a:cubicBezTo>
                    <a:pt x="138145" y="483946"/>
                    <a:pt x="111667" y="395388"/>
                    <a:pt x="133350" y="404062"/>
                  </a:cubicBezTo>
                  <a:lnTo>
                    <a:pt x="145256" y="408825"/>
                  </a:lnTo>
                  <a:cubicBezTo>
                    <a:pt x="152400" y="416762"/>
                    <a:pt x="160131" y="424208"/>
                    <a:pt x="166687" y="432637"/>
                  </a:cubicBezTo>
                  <a:cubicBezTo>
                    <a:pt x="177193" y="446144"/>
                    <a:pt x="177906" y="449967"/>
                    <a:pt x="183356" y="463593"/>
                  </a:cubicBezTo>
                  <a:cubicBezTo>
                    <a:pt x="177800" y="464387"/>
                    <a:pt x="172286" y="465589"/>
                    <a:pt x="166687" y="465975"/>
                  </a:cubicBezTo>
                  <a:cubicBezTo>
                    <a:pt x="149248" y="467178"/>
                    <a:pt x="130810" y="462613"/>
                    <a:pt x="114300" y="468356"/>
                  </a:cubicBezTo>
                  <a:cubicBezTo>
                    <a:pt x="108999" y="470200"/>
                    <a:pt x="116091" y="481270"/>
                    <a:pt x="111919" y="485025"/>
                  </a:cubicBezTo>
                  <a:cubicBezTo>
                    <a:pt x="106479" y="489921"/>
                    <a:pt x="97611" y="488111"/>
                    <a:pt x="90487" y="489787"/>
                  </a:cubicBezTo>
                  <a:cubicBezTo>
                    <a:pt x="84116" y="491286"/>
                    <a:pt x="71437" y="494550"/>
                    <a:pt x="71437" y="494550"/>
                  </a:cubicBezTo>
                  <a:cubicBezTo>
                    <a:pt x="66675" y="499312"/>
                    <a:pt x="60162" y="502813"/>
                    <a:pt x="57150" y="508837"/>
                  </a:cubicBezTo>
                  <a:lnTo>
                    <a:pt x="45244" y="532650"/>
                  </a:lnTo>
                  <a:cubicBezTo>
                    <a:pt x="49213" y="533444"/>
                    <a:pt x="53103" y="535031"/>
                    <a:pt x="57150" y="535031"/>
                  </a:cubicBezTo>
                  <a:cubicBezTo>
                    <a:pt x="68735" y="535031"/>
                    <a:pt x="76425" y="527124"/>
                    <a:pt x="59531" y="539793"/>
                  </a:cubicBezTo>
                  <a:cubicBezTo>
                    <a:pt x="76696" y="548376"/>
                    <a:pt x="80908" y="552728"/>
                    <a:pt x="104775" y="549318"/>
                  </a:cubicBezTo>
                  <a:cubicBezTo>
                    <a:pt x="111803" y="548314"/>
                    <a:pt x="117475" y="542968"/>
                    <a:pt x="123825" y="539793"/>
                  </a:cubicBezTo>
                  <a:cubicBezTo>
                    <a:pt x="104853" y="520821"/>
                    <a:pt x="125750" y="537751"/>
                    <a:pt x="92869" y="527887"/>
                  </a:cubicBezTo>
                  <a:cubicBezTo>
                    <a:pt x="22279" y="506711"/>
                    <a:pt x="111584" y="517777"/>
                    <a:pt x="126206" y="518362"/>
                  </a:cubicBezTo>
                  <a:cubicBezTo>
                    <a:pt x="131762" y="519950"/>
                    <a:pt x="137355" y="524835"/>
                    <a:pt x="142875" y="523125"/>
                  </a:cubicBezTo>
                  <a:cubicBezTo>
                    <a:pt x="194699" y="507067"/>
                    <a:pt x="241252" y="460973"/>
                    <a:pt x="295275" y="465975"/>
                  </a:cubicBezTo>
                  <a:cubicBezTo>
                    <a:pt x="319520" y="468220"/>
                    <a:pt x="271462" y="535031"/>
                    <a:pt x="271462" y="535031"/>
                  </a:cubicBezTo>
                  <a:cubicBezTo>
                    <a:pt x="274637" y="538206"/>
                    <a:pt x="276505" y="544820"/>
                    <a:pt x="280987" y="544556"/>
                  </a:cubicBezTo>
                  <a:cubicBezTo>
                    <a:pt x="305340" y="543124"/>
                    <a:pt x="311979" y="532615"/>
                    <a:pt x="326231" y="518362"/>
                  </a:cubicBezTo>
                  <a:cubicBezTo>
                    <a:pt x="327025" y="515981"/>
                    <a:pt x="330004" y="513307"/>
                    <a:pt x="328612" y="511218"/>
                  </a:cubicBezTo>
                  <a:cubicBezTo>
                    <a:pt x="326045" y="507367"/>
                    <a:pt x="320846" y="506145"/>
                    <a:pt x="316706" y="504075"/>
                  </a:cubicBezTo>
                  <a:cubicBezTo>
                    <a:pt x="309714" y="500579"/>
                    <a:pt x="302419" y="497725"/>
                    <a:pt x="295275" y="494550"/>
                  </a:cubicBezTo>
                  <a:cubicBezTo>
                    <a:pt x="288131" y="496137"/>
                    <a:pt x="275279" y="492136"/>
                    <a:pt x="273844" y="499312"/>
                  </a:cubicBezTo>
                  <a:cubicBezTo>
                    <a:pt x="272514" y="505962"/>
                    <a:pt x="286281" y="504953"/>
                    <a:pt x="292894" y="506456"/>
                  </a:cubicBezTo>
                  <a:cubicBezTo>
                    <a:pt x="303840" y="508944"/>
                    <a:pt x="315119" y="509631"/>
                    <a:pt x="326231" y="511218"/>
                  </a:cubicBezTo>
                  <a:cubicBezTo>
                    <a:pt x="333375" y="510424"/>
                    <a:pt x="344040" y="515045"/>
                    <a:pt x="347662" y="508837"/>
                  </a:cubicBezTo>
                  <a:cubicBezTo>
                    <a:pt x="359851" y="487942"/>
                    <a:pt x="343804" y="483095"/>
                    <a:pt x="333375" y="477881"/>
                  </a:cubicBezTo>
                  <a:cubicBezTo>
                    <a:pt x="328375" y="502882"/>
                    <a:pt x="335033" y="483472"/>
                    <a:pt x="323850" y="477881"/>
                  </a:cubicBezTo>
                  <a:cubicBezTo>
                    <a:pt x="321605" y="476759"/>
                    <a:pt x="322014" y="482575"/>
                    <a:pt x="321469" y="485025"/>
                  </a:cubicBezTo>
                  <a:cubicBezTo>
                    <a:pt x="320422" y="489738"/>
                    <a:pt x="319881" y="494550"/>
                    <a:pt x="319087" y="499312"/>
                  </a:cubicBezTo>
                  <a:cubicBezTo>
                    <a:pt x="317500" y="495343"/>
                    <a:pt x="318380" y="488758"/>
                    <a:pt x="314325" y="487406"/>
                  </a:cubicBezTo>
                  <a:cubicBezTo>
                    <a:pt x="311220" y="486371"/>
                    <a:pt x="314258" y="494617"/>
                    <a:pt x="311944" y="496931"/>
                  </a:cubicBezTo>
                  <a:cubicBezTo>
                    <a:pt x="309630" y="499245"/>
                    <a:pt x="305524" y="498277"/>
                    <a:pt x="302419" y="499312"/>
                  </a:cubicBezTo>
                  <a:cubicBezTo>
                    <a:pt x="291224" y="503043"/>
                    <a:pt x="279493" y="505665"/>
                    <a:pt x="269081" y="511218"/>
                  </a:cubicBezTo>
                  <a:cubicBezTo>
                    <a:pt x="203347" y="546276"/>
                    <a:pt x="247311" y="524994"/>
                    <a:pt x="223837" y="544556"/>
                  </a:cubicBezTo>
                  <a:cubicBezTo>
                    <a:pt x="221639" y="546388"/>
                    <a:pt x="219121" y="547801"/>
                    <a:pt x="216694" y="549318"/>
                  </a:cubicBezTo>
                  <a:cubicBezTo>
                    <a:pt x="204735" y="556792"/>
                    <a:pt x="206632" y="555539"/>
                    <a:pt x="195262" y="561225"/>
                  </a:cubicBezTo>
                  <a:cubicBezTo>
                    <a:pt x="205581" y="562019"/>
                    <a:pt x="215921" y="564636"/>
                    <a:pt x="226219" y="563606"/>
                  </a:cubicBezTo>
                  <a:cubicBezTo>
                    <a:pt x="229067" y="563321"/>
                    <a:pt x="221560" y="560263"/>
                    <a:pt x="219075" y="558843"/>
                  </a:cubicBezTo>
                  <a:cubicBezTo>
                    <a:pt x="215993" y="557082"/>
                    <a:pt x="212632" y="555842"/>
                    <a:pt x="209550" y="554081"/>
                  </a:cubicBezTo>
                  <a:cubicBezTo>
                    <a:pt x="207065" y="552661"/>
                    <a:pt x="204524" y="551243"/>
                    <a:pt x="202406" y="549318"/>
                  </a:cubicBezTo>
                  <a:cubicBezTo>
                    <a:pt x="195761" y="543277"/>
                    <a:pt x="183356" y="530268"/>
                    <a:pt x="183356" y="530268"/>
                  </a:cubicBezTo>
                  <a:cubicBezTo>
                    <a:pt x="182562" y="527093"/>
                    <a:pt x="177702" y="520743"/>
                    <a:pt x="180975" y="520743"/>
                  </a:cubicBezTo>
                  <a:cubicBezTo>
                    <a:pt x="186057" y="520743"/>
                    <a:pt x="188745" y="527314"/>
                    <a:pt x="192881" y="530268"/>
                  </a:cubicBezTo>
                  <a:cubicBezTo>
                    <a:pt x="215289" y="546274"/>
                    <a:pt x="208038" y="542465"/>
                    <a:pt x="228600" y="549318"/>
                  </a:cubicBezTo>
                  <a:cubicBezTo>
                    <a:pt x="226219" y="546143"/>
                    <a:pt x="224262" y="542599"/>
                    <a:pt x="221456" y="539793"/>
                  </a:cubicBezTo>
                  <a:cubicBezTo>
                    <a:pt x="218650" y="536987"/>
                    <a:pt x="208756" y="535031"/>
                    <a:pt x="211931" y="532650"/>
                  </a:cubicBezTo>
                  <a:cubicBezTo>
                    <a:pt x="219786" y="526759"/>
                    <a:pt x="230714" y="526226"/>
                    <a:pt x="240506" y="525506"/>
                  </a:cubicBezTo>
                  <a:cubicBezTo>
                    <a:pt x="284865" y="522244"/>
                    <a:pt x="373856" y="520743"/>
                    <a:pt x="373856" y="520743"/>
                  </a:cubicBezTo>
                  <a:cubicBezTo>
                    <a:pt x="378619" y="519949"/>
                    <a:pt x="383606" y="520012"/>
                    <a:pt x="388144" y="518362"/>
                  </a:cubicBezTo>
                  <a:cubicBezTo>
                    <a:pt x="394084" y="516202"/>
                    <a:pt x="404381" y="507970"/>
                    <a:pt x="409575" y="504075"/>
                  </a:cubicBezTo>
                  <a:cubicBezTo>
                    <a:pt x="408781" y="496931"/>
                    <a:pt x="410942" y="476510"/>
                    <a:pt x="407194" y="482643"/>
                  </a:cubicBezTo>
                  <a:cubicBezTo>
                    <a:pt x="401565" y="491854"/>
                    <a:pt x="386230" y="538389"/>
                    <a:pt x="378619" y="561225"/>
                  </a:cubicBezTo>
                  <a:cubicBezTo>
                    <a:pt x="376620" y="543237"/>
                    <a:pt x="372623" y="518482"/>
                    <a:pt x="378619" y="501693"/>
                  </a:cubicBezTo>
                  <a:cubicBezTo>
                    <a:pt x="379813" y="498350"/>
                    <a:pt x="384719" y="505522"/>
                    <a:pt x="388144" y="506456"/>
                  </a:cubicBezTo>
                  <a:cubicBezTo>
                    <a:pt x="393559" y="507933"/>
                    <a:pt x="399256" y="508043"/>
                    <a:pt x="404812" y="508837"/>
                  </a:cubicBezTo>
                  <a:cubicBezTo>
                    <a:pt x="400036" y="480178"/>
                    <a:pt x="404289" y="498662"/>
                    <a:pt x="400050" y="525506"/>
                  </a:cubicBezTo>
                  <a:cubicBezTo>
                    <a:pt x="399267" y="530465"/>
                    <a:pt x="396875" y="535031"/>
                    <a:pt x="395287" y="539793"/>
                  </a:cubicBezTo>
                  <a:cubicBezTo>
                    <a:pt x="395135" y="539489"/>
                    <a:pt x="385786" y="522511"/>
                    <a:pt x="388144" y="520743"/>
                  </a:cubicBezTo>
                  <a:cubicBezTo>
                    <a:pt x="391382" y="518315"/>
                    <a:pt x="396081" y="522331"/>
                    <a:pt x="400050" y="523125"/>
                  </a:cubicBezTo>
                  <a:cubicBezTo>
                    <a:pt x="405606" y="527094"/>
                    <a:pt x="411387" y="530765"/>
                    <a:pt x="416719" y="535031"/>
                  </a:cubicBezTo>
                  <a:cubicBezTo>
                    <a:pt x="419349" y="537135"/>
                    <a:pt x="421795" y="544833"/>
                    <a:pt x="423862" y="542175"/>
                  </a:cubicBezTo>
                  <a:cubicBezTo>
                    <a:pt x="429386" y="535072"/>
                    <a:pt x="435812" y="502690"/>
                    <a:pt x="438150" y="492168"/>
                  </a:cubicBezTo>
                  <a:cubicBezTo>
                    <a:pt x="438229" y="492962"/>
                    <a:pt x="442368" y="535237"/>
                    <a:pt x="442912" y="537412"/>
                  </a:cubicBezTo>
                  <a:cubicBezTo>
                    <a:pt x="443606" y="540189"/>
                    <a:pt x="449814" y="546457"/>
                    <a:pt x="447675" y="544556"/>
                  </a:cubicBezTo>
                  <a:cubicBezTo>
                    <a:pt x="431309" y="530009"/>
                    <a:pt x="413188" y="516829"/>
                    <a:pt x="400050" y="499312"/>
                  </a:cubicBezTo>
                  <a:cubicBezTo>
                    <a:pt x="397669" y="496137"/>
                    <a:pt x="389857" y="487246"/>
                    <a:pt x="392906" y="489787"/>
                  </a:cubicBezTo>
                  <a:cubicBezTo>
                    <a:pt x="405418" y="500214"/>
                    <a:pt x="416719" y="512012"/>
                    <a:pt x="428625" y="523125"/>
                  </a:cubicBezTo>
                  <a:cubicBezTo>
                    <a:pt x="455480" y="487320"/>
                    <a:pt x="432074" y="521523"/>
                    <a:pt x="452437" y="418350"/>
                  </a:cubicBezTo>
                  <a:cubicBezTo>
                    <a:pt x="458105" y="389632"/>
                    <a:pt x="465137" y="361200"/>
                    <a:pt x="471487" y="332625"/>
                  </a:cubicBezTo>
                  <a:cubicBezTo>
                    <a:pt x="470693" y="291350"/>
                    <a:pt x="469106" y="250083"/>
                    <a:pt x="469106" y="208800"/>
                  </a:cubicBezTo>
                  <a:cubicBezTo>
                    <a:pt x="469106" y="201612"/>
                    <a:pt x="471487" y="237419"/>
                    <a:pt x="471487" y="230231"/>
                  </a:cubicBezTo>
                  <a:cubicBezTo>
                    <a:pt x="471487" y="217506"/>
                    <a:pt x="469900" y="204831"/>
                    <a:pt x="469106" y="192131"/>
                  </a:cubicBezTo>
                  <a:cubicBezTo>
                    <a:pt x="466725" y="207212"/>
                    <a:pt x="464183" y="222269"/>
                    <a:pt x="461962" y="237375"/>
                  </a:cubicBezTo>
                  <a:cubicBezTo>
                    <a:pt x="460214" y="249259"/>
                    <a:pt x="460998" y="261698"/>
                    <a:pt x="457200" y="273093"/>
                  </a:cubicBezTo>
                  <a:cubicBezTo>
                    <a:pt x="456295" y="275808"/>
                    <a:pt x="454025" y="268331"/>
                    <a:pt x="452437" y="265950"/>
                  </a:cubicBezTo>
                  <a:cubicBezTo>
                    <a:pt x="451643" y="257219"/>
                    <a:pt x="452464" y="248186"/>
                    <a:pt x="450056" y="239756"/>
                  </a:cubicBezTo>
                  <a:cubicBezTo>
                    <a:pt x="449157" y="236609"/>
                    <a:pt x="450293" y="251245"/>
                    <a:pt x="447675" y="249281"/>
                  </a:cubicBezTo>
                  <a:cubicBezTo>
                    <a:pt x="442839" y="245654"/>
                    <a:pt x="443397" y="237935"/>
                    <a:pt x="440531" y="232612"/>
                  </a:cubicBezTo>
                  <a:cubicBezTo>
                    <a:pt x="437817" y="227572"/>
                    <a:pt x="433846" y="223295"/>
                    <a:pt x="431006" y="218325"/>
                  </a:cubicBezTo>
                  <a:cubicBezTo>
                    <a:pt x="414788" y="189943"/>
                    <a:pt x="399256" y="161175"/>
                    <a:pt x="383381" y="132600"/>
                  </a:cubicBezTo>
                  <a:cubicBezTo>
                    <a:pt x="355512" y="146533"/>
                    <a:pt x="399754" y="125989"/>
                    <a:pt x="330994" y="139743"/>
                  </a:cubicBezTo>
                  <a:cubicBezTo>
                    <a:pt x="324719" y="140998"/>
                    <a:pt x="356036" y="144372"/>
                    <a:pt x="350044" y="142125"/>
                  </a:cubicBezTo>
                  <a:cubicBezTo>
                    <a:pt x="318400" y="130260"/>
                    <a:pt x="302783" y="132091"/>
                    <a:pt x="269081" y="130218"/>
                  </a:cubicBezTo>
                  <a:cubicBezTo>
                    <a:pt x="265906" y="131806"/>
                    <a:pt x="256512" y="133155"/>
                    <a:pt x="259556" y="134981"/>
                  </a:cubicBezTo>
                  <a:cubicBezTo>
                    <a:pt x="265719" y="138679"/>
                    <a:pt x="274381" y="140193"/>
                    <a:pt x="280987" y="137362"/>
                  </a:cubicBezTo>
                  <a:cubicBezTo>
                    <a:pt x="284250" y="135964"/>
                    <a:pt x="277438" y="131173"/>
                    <a:pt x="276225" y="127837"/>
                  </a:cubicBezTo>
                  <a:cubicBezTo>
                    <a:pt x="274250" y="122406"/>
                    <a:pt x="273853" y="116429"/>
                    <a:pt x="271462" y="111168"/>
                  </a:cubicBezTo>
                  <a:cubicBezTo>
                    <a:pt x="268398" y="104426"/>
                    <a:pt x="261034" y="98066"/>
                    <a:pt x="254794" y="94500"/>
                  </a:cubicBezTo>
                  <a:cubicBezTo>
                    <a:pt x="252615" y="93255"/>
                    <a:pt x="249895" y="93241"/>
                    <a:pt x="247650" y="92118"/>
                  </a:cubicBezTo>
                  <a:cubicBezTo>
                    <a:pt x="245090" y="90838"/>
                    <a:pt x="242887" y="88943"/>
                    <a:pt x="240506" y="87356"/>
                  </a:cubicBezTo>
                  <a:cubicBezTo>
                    <a:pt x="260118" y="80818"/>
                    <a:pt x="249824" y="83303"/>
                    <a:pt x="271462" y="80212"/>
                  </a:cubicBezTo>
                  <a:cubicBezTo>
                    <a:pt x="269086" y="79816"/>
                    <a:pt x="251597" y="74950"/>
                    <a:pt x="247650" y="80212"/>
                  </a:cubicBezTo>
                  <a:cubicBezTo>
                    <a:pt x="244183" y="84835"/>
                    <a:pt x="244885" y="91459"/>
                    <a:pt x="242887" y="96881"/>
                  </a:cubicBezTo>
                  <a:cubicBezTo>
                    <a:pt x="233674" y="121887"/>
                    <a:pt x="223987" y="136046"/>
                    <a:pt x="219075" y="163556"/>
                  </a:cubicBezTo>
                  <a:cubicBezTo>
                    <a:pt x="217401" y="172933"/>
                    <a:pt x="219075" y="182606"/>
                    <a:pt x="219075" y="192131"/>
                  </a:cubicBezTo>
                  <a:lnTo>
                    <a:pt x="254794" y="265950"/>
                  </a:lnTo>
                  <a:lnTo>
                    <a:pt x="364331" y="306431"/>
                  </a:lnTo>
                  <a:lnTo>
                    <a:pt x="328612" y="256425"/>
                  </a:lnTo>
                </a:path>
              </a:pathLst>
            </a:cu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6" name="Freeform 25"/>
            <p:cNvSpPr/>
            <p:nvPr/>
          </p:nvSpPr>
          <p:spPr>
            <a:xfrm rot="10800000">
              <a:off x="5551827" y="2491304"/>
              <a:ext cx="61396" cy="49904"/>
            </a:xfrm>
            <a:custGeom>
              <a:avLst/>
              <a:gdLst>
                <a:gd name="connsiteX0" fmla="*/ 25754 w 63854"/>
                <a:gd name="connsiteY0" fmla="*/ 0 h 51092"/>
                <a:gd name="connsiteX1" fmla="*/ 25754 w 63854"/>
                <a:gd name="connsiteY1" fmla="*/ 0 h 51092"/>
                <a:gd name="connsiteX2" fmla="*/ 23372 w 63854"/>
                <a:gd name="connsiteY2" fmla="*/ 21432 h 51092"/>
                <a:gd name="connsiteX3" fmla="*/ 30516 w 63854"/>
                <a:gd name="connsiteY3" fmla="*/ 23813 h 51092"/>
                <a:gd name="connsiteX4" fmla="*/ 44804 w 63854"/>
                <a:gd name="connsiteY4" fmla="*/ 14288 h 51092"/>
                <a:gd name="connsiteX5" fmla="*/ 32897 w 63854"/>
                <a:gd name="connsiteY5" fmla="*/ 16669 h 51092"/>
                <a:gd name="connsiteX6" fmla="*/ 23372 w 63854"/>
                <a:gd name="connsiteY6" fmla="*/ 21432 h 51092"/>
                <a:gd name="connsiteX7" fmla="*/ 18610 w 63854"/>
                <a:gd name="connsiteY7" fmla="*/ 28575 h 51092"/>
                <a:gd name="connsiteX8" fmla="*/ 16229 w 63854"/>
                <a:gd name="connsiteY8" fmla="*/ 38100 h 51092"/>
                <a:gd name="connsiteX9" fmla="*/ 9085 w 63854"/>
                <a:gd name="connsiteY9" fmla="*/ 45244 h 51092"/>
                <a:gd name="connsiteX10" fmla="*/ 25754 w 63854"/>
                <a:gd name="connsiteY10" fmla="*/ 47625 h 51092"/>
                <a:gd name="connsiteX11" fmla="*/ 40041 w 63854"/>
                <a:gd name="connsiteY11" fmla="*/ 42863 h 51092"/>
                <a:gd name="connsiteX12" fmla="*/ 47185 w 63854"/>
                <a:gd name="connsiteY12" fmla="*/ 38100 h 51092"/>
                <a:gd name="connsiteX13" fmla="*/ 63854 w 63854"/>
                <a:gd name="connsiteY13" fmla="*/ 33338 h 51092"/>
                <a:gd name="connsiteX14" fmla="*/ 63854 w 63854"/>
                <a:gd name="connsiteY14" fmla="*/ 33338 h 51092"/>
                <a:gd name="connsiteX15" fmla="*/ 25754 w 63854"/>
                <a:gd name="connsiteY15" fmla="*/ 0 h 5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854" h="51092">
                  <a:moveTo>
                    <a:pt x="25754" y="0"/>
                  </a:moveTo>
                  <a:lnTo>
                    <a:pt x="25754" y="0"/>
                  </a:lnTo>
                  <a:cubicBezTo>
                    <a:pt x="24960" y="7144"/>
                    <a:pt x="21962" y="14384"/>
                    <a:pt x="23372" y="21432"/>
                  </a:cubicBezTo>
                  <a:cubicBezTo>
                    <a:pt x="23864" y="23893"/>
                    <a:pt x="28135" y="24607"/>
                    <a:pt x="30516" y="23813"/>
                  </a:cubicBezTo>
                  <a:cubicBezTo>
                    <a:pt x="35946" y="22003"/>
                    <a:pt x="50417" y="13166"/>
                    <a:pt x="44804" y="14288"/>
                  </a:cubicBezTo>
                  <a:lnTo>
                    <a:pt x="32897" y="16669"/>
                  </a:lnTo>
                  <a:cubicBezTo>
                    <a:pt x="29722" y="18257"/>
                    <a:pt x="26740" y="20309"/>
                    <a:pt x="23372" y="21432"/>
                  </a:cubicBezTo>
                  <a:cubicBezTo>
                    <a:pt x="10622" y="25682"/>
                    <a:pt x="6711" y="20643"/>
                    <a:pt x="18610" y="28575"/>
                  </a:cubicBezTo>
                  <a:cubicBezTo>
                    <a:pt x="17816" y="31750"/>
                    <a:pt x="17853" y="35258"/>
                    <a:pt x="16229" y="38100"/>
                  </a:cubicBezTo>
                  <a:cubicBezTo>
                    <a:pt x="14558" y="41024"/>
                    <a:pt x="11672" y="43088"/>
                    <a:pt x="9085" y="45244"/>
                  </a:cubicBezTo>
                  <a:cubicBezTo>
                    <a:pt x="-1565" y="54119"/>
                    <a:pt x="-9636" y="51165"/>
                    <a:pt x="25754" y="47625"/>
                  </a:cubicBezTo>
                  <a:cubicBezTo>
                    <a:pt x="30516" y="46038"/>
                    <a:pt x="35864" y="45648"/>
                    <a:pt x="40041" y="42863"/>
                  </a:cubicBezTo>
                  <a:cubicBezTo>
                    <a:pt x="42422" y="41275"/>
                    <a:pt x="44570" y="39262"/>
                    <a:pt x="47185" y="38100"/>
                  </a:cubicBezTo>
                  <a:cubicBezTo>
                    <a:pt x="58464" y="33087"/>
                    <a:pt x="57047" y="33338"/>
                    <a:pt x="63854" y="33338"/>
                  </a:cubicBezTo>
                  <a:lnTo>
                    <a:pt x="63854" y="33338"/>
                  </a:lnTo>
                  <a:lnTo>
                    <a:pt x="25754" y="0"/>
                  </a:ln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27" name="Arc 26"/>
            <p:cNvSpPr/>
            <p:nvPr/>
          </p:nvSpPr>
          <p:spPr>
            <a:xfrm rot="10800000">
              <a:off x="5260201" y="2223355"/>
              <a:ext cx="482511" cy="299466"/>
            </a:xfrm>
            <a:prstGeom prst="arc">
              <a:avLst>
                <a:gd name="adj1" fmla="val 10202435"/>
                <a:gd name="adj2" fmla="val 2545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sz="1600">
                <a:solidFill>
                  <a:prstClr val="black"/>
                </a:solidFill>
              </a:endParaRPr>
            </a:p>
          </p:txBody>
        </p:sp>
        <p:cxnSp>
          <p:nvCxnSpPr>
            <p:cNvPr id="28" name="Straight Connector 27"/>
            <p:cNvCxnSpPr/>
            <p:nvPr/>
          </p:nvCxnSpPr>
          <p:spPr>
            <a:xfrm rot="10800000">
              <a:off x="5679616" y="2550722"/>
              <a:ext cx="0" cy="105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0800000">
              <a:off x="5501456" y="2552330"/>
              <a:ext cx="179519" cy="167557"/>
            </a:xfrm>
            <a:prstGeom prst="arc">
              <a:avLst>
                <a:gd name="adj1" fmla="val 11323658"/>
                <a:gd name="adj2" fmla="val 13476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0" name="Arc 29"/>
            <p:cNvSpPr/>
            <p:nvPr/>
          </p:nvSpPr>
          <p:spPr>
            <a:xfrm rot="10800000">
              <a:off x="5492766" y="2528341"/>
              <a:ext cx="179519" cy="59505"/>
            </a:xfrm>
            <a:prstGeom prst="arc">
              <a:avLst>
                <a:gd name="adj1" fmla="val 10327155"/>
                <a:gd name="adj2" fmla="val 2059100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1" name="Arc 30"/>
            <p:cNvSpPr/>
            <p:nvPr/>
          </p:nvSpPr>
          <p:spPr>
            <a:xfrm rot="10800000">
              <a:off x="5260201" y="2438554"/>
              <a:ext cx="232565" cy="149291"/>
            </a:xfrm>
            <a:prstGeom prst="arc">
              <a:avLst>
                <a:gd name="adj1" fmla="val 12948368"/>
                <a:gd name="adj2" fmla="val 903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32" name="Straight Connector 31"/>
            <p:cNvCxnSpPr>
              <a:stCxn id="31" idx="2"/>
              <a:endCxn id="27" idx="2"/>
            </p:cNvCxnSpPr>
            <p:nvPr/>
          </p:nvCxnSpPr>
          <p:spPr>
            <a:xfrm rot="10800000" flipH="1">
              <a:off x="5260301" y="2355038"/>
              <a:ext cx="1660" cy="155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rot="10800000">
              <a:off x="5256468" y="2372980"/>
              <a:ext cx="478527" cy="419422"/>
            </a:xfrm>
            <a:custGeom>
              <a:avLst/>
              <a:gdLst>
                <a:gd name="connsiteX0" fmla="*/ 9525 w 497681"/>
                <a:gd name="connsiteY0" fmla="*/ 142875 h 429408"/>
                <a:gd name="connsiteX1" fmla="*/ 9525 w 497681"/>
                <a:gd name="connsiteY1" fmla="*/ 142875 h 429408"/>
                <a:gd name="connsiteX2" fmla="*/ 7143 w 497681"/>
                <a:gd name="connsiteY2" fmla="*/ 345282 h 429408"/>
                <a:gd name="connsiteX3" fmla="*/ 9525 w 497681"/>
                <a:gd name="connsiteY3" fmla="*/ 366713 h 429408"/>
                <a:gd name="connsiteX4" fmla="*/ 11906 w 497681"/>
                <a:gd name="connsiteY4" fmla="*/ 359569 h 429408"/>
                <a:gd name="connsiteX5" fmla="*/ 21431 w 497681"/>
                <a:gd name="connsiteY5" fmla="*/ 345282 h 429408"/>
                <a:gd name="connsiteX6" fmla="*/ 26193 w 497681"/>
                <a:gd name="connsiteY6" fmla="*/ 338138 h 429408"/>
                <a:gd name="connsiteX7" fmla="*/ 33337 w 497681"/>
                <a:gd name="connsiteY7" fmla="*/ 333375 h 429408"/>
                <a:gd name="connsiteX8" fmla="*/ 33337 w 497681"/>
                <a:gd name="connsiteY8" fmla="*/ 311944 h 429408"/>
                <a:gd name="connsiteX9" fmla="*/ 28575 w 497681"/>
                <a:gd name="connsiteY9" fmla="*/ 297657 h 429408"/>
                <a:gd name="connsiteX10" fmla="*/ 26193 w 497681"/>
                <a:gd name="connsiteY10" fmla="*/ 290513 h 429408"/>
                <a:gd name="connsiteX11" fmla="*/ 28575 w 497681"/>
                <a:gd name="connsiteY11" fmla="*/ 271463 h 429408"/>
                <a:gd name="connsiteX12" fmla="*/ 30956 w 497681"/>
                <a:gd name="connsiteY12" fmla="*/ 259557 h 429408"/>
                <a:gd name="connsiteX13" fmla="*/ 26193 w 497681"/>
                <a:gd name="connsiteY13" fmla="*/ 119063 h 429408"/>
                <a:gd name="connsiteX14" fmla="*/ 23812 w 497681"/>
                <a:gd name="connsiteY14" fmla="*/ 126207 h 429408"/>
                <a:gd name="connsiteX15" fmla="*/ 16668 w 497681"/>
                <a:gd name="connsiteY15" fmla="*/ 140494 h 429408"/>
                <a:gd name="connsiteX16" fmla="*/ 14287 w 497681"/>
                <a:gd name="connsiteY16" fmla="*/ 133350 h 429408"/>
                <a:gd name="connsiteX17" fmla="*/ 19050 w 497681"/>
                <a:gd name="connsiteY17" fmla="*/ 119063 h 429408"/>
                <a:gd name="connsiteX18" fmla="*/ 21431 w 497681"/>
                <a:gd name="connsiteY18" fmla="*/ 111919 h 429408"/>
                <a:gd name="connsiteX19" fmla="*/ 26193 w 497681"/>
                <a:gd name="connsiteY19" fmla="*/ 104775 h 429408"/>
                <a:gd name="connsiteX20" fmla="*/ 28575 w 497681"/>
                <a:gd name="connsiteY20" fmla="*/ 97632 h 429408"/>
                <a:gd name="connsiteX21" fmla="*/ 33337 w 497681"/>
                <a:gd name="connsiteY21" fmla="*/ 90488 h 429408"/>
                <a:gd name="connsiteX22" fmla="*/ 42862 w 497681"/>
                <a:gd name="connsiteY22" fmla="*/ 69057 h 429408"/>
                <a:gd name="connsiteX23" fmla="*/ 50006 w 497681"/>
                <a:gd name="connsiteY23" fmla="*/ 66675 h 429408"/>
                <a:gd name="connsiteX24" fmla="*/ 57150 w 497681"/>
                <a:gd name="connsiteY24" fmla="*/ 61913 h 429408"/>
                <a:gd name="connsiteX25" fmla="*/ 54768 w 497681"/>
                <a:gd name="connsiteY25" fmla="*/ 78582 h 429408"/>
                <a:gd name="connsiteX26" fmla="*/ 52387 w 497681"/>
                <a:gd name="connsiteY26" fmla="*/ 85725 h 429408"/>
                <a:gd name="connsiteX27" fmla="*/ 50006 w 497681"/>
                <a:gd name="connsiteY27" fmla="*/ 95250 h 429408"/>
                <a:gd name="connsiteX28" fmla="*/ 52387 w 497681"/>
                <a:gd name="connsiteY28" fmla="*/ 269082 h 429408"/>
                <a:gd name="connsiteX29" fmla="*/ 57150 w 497681"/>
                <a:gd name="connsiteY29" fmla="*/ 311944 h 429408"/>
                <a:gd name="connsiteX30" fmla="*/ 69056 w 497681"/>
                <a:gd name="connsiteY30" fmla="*/ 302419 h 429408"/>
                <a:gd name="connsiteX31" fmla="*/ 90487 w 497681"/>
                <a:gd name="connsiteY31" fmla="*/ 288132 h 429408"/>
                <a:gd name="connsiteX32" fmla="*/ 97631 w 497681"/>
                <a:gd name="connsiteY32" fmla="*/ 283369 h 429408"/>
                <a:gd name="connsiteX33" fmla="*/ 123825 w 497681"/>
                <a:gd name="connsiteY33" fmla="*/ 276225 h 429408"/>
                <a:gd name="connsiteX34" fmla="*/ 142875 w 497681"/>
                <a:gd name="connsiteY34" fmla="*/ 271463 h 429408"/>
                <a:gd name="connsiteX35" fmla="*/ 166687 w 497681"/>
                <a:gd name="connsiteY35" fmla="*/ 269082 h 429408"/>
                <a:gd name="connsiteX36" fmla="*/ 183356 w 497681"/>
                <a:gd name="connsiteY36" fmla="*/ 266700 h 429408"/>
                <a:gd name="connsiteX37" fmla="*/ 226218 w 497681"/>
                <a:gd name="connsiteY37" fmla="*/ 261938 h 429408"/>
                <a:gd name="connsiteX38" fmla="*/ 245268 w 497681"/>
                <a:gd name="connsiteY38" fmla="*/ 259557 h 429408"/>
                <a:gd name="connsiteX39" fmla="*/ 309562 w 497681"/>
                <a:gd name="connsiteY39" fmla="*/ 264319 h 429408"/>
                <a:gd name="connsiteX40" fmla="*/ 323850 w 497681"/>
                <a:gd name="connsiteY40" fmla="*/ 273844 h 429408"/>
                <a:gd name="connsiteX41" fmla="*/ 352425 w 497681"/>
                <a:gd name="connsiteY41" fmla="*/ 280988 h 429408"/>
                <a:gd name="connsiteX42" fmla="*/ 373856 w 497681"/>
                <a:gd name="connsiteY42" fmla="*/ 290513 h 429408"/>
                <a:gd name="connsiteX43" fmla="*/ 390525 w 497681"/>
                <a:gd name="connsiteY43" fmla="*/ 295275 h 429408"/>
                <a:gd name="connsiteX44" fmla="*/ 414337 w 497681"/>
                <a:gd name="connsiteY44" fmla="*/ 297657 h 429408"/>
                <a:gd name="connsiteX45" fmla="*/ 428625 w 497681"/>
                <a:gd name="connsiteY45" fmla="*/ 304800 h 429408"/>
                <a:gd name="connsiteX46" fmla="*/ 435768 w 497681"/>
                <a:gd name="connsiteY46" fmla="*/ 307182 h 429408"/>
                <a:gd name="connsiteX47" fmla="*/ 450056 w 497681"/>
                <a:gd name="connsiteY47" fmla="*/ 316707 h 429408"/>
                <a:gd name="connsiteX48" fmla="*/ 457200 w 497681"/>
                <a:gd name="connsiteY48" fmla="*/ 321469 h 429408"/>
                <a:gd name="connsiteX49" fmla="*/ 464343 w 497681"/>
                <a:gd name="connsiteY49" fmla="*/ 326232 h 429408"/>
                <a:gd name="connsiteX50" fmla="*/ 478631 w 497681"/>
                <a:gd name="connsiteY50" fmla="*/ 347663 h 429408"/>
                <a:gd name="connsiteX51" fmla="*/ 483393 w 497681"/>
                <a:gd name="connsiteY51" fmla="*/ 354807 h 429408"/>
                <a:gd name="connsiteX52" fmla="*/ 488156 w 497681"/>
                <a:gd name="connsiteY52" fmla="*/ 371475 h 429408"/>
                <a:gd name="connsiteX53" fmla="*/ 485775 w 497681"/>
                <a:gd name="connsiteY53" fmla="*/ 290513 h 429408"/>
                <a:gd name="connsiteX54" fmla="*/ 483393 w 497681"/>
                <a:gd name="connsiteY54" fmla="*/ 269082 h 429408"/>
                <a:gd name="connsiteX55" fmla="*/ 473868 w 497681"/>
                <a:gd name="connsiteY55" fmla="*/ 254794 h 429408"/>
                <a:gd name="connsiteX56" fmla="*/ 469106 w 497681"/>
                <a:gd name="connsiteY56" fmla="*/ 240507 h 429408"/>
                <a:gd name="connsiteX57" fmla="*/ 454818 w 497681"/>
                <a:gd name="connsiteY57" fmla="*/ 230982 h 429408"/>
                <a:gd name="connsiteX58" fmla="*/ 447675 w 497681"/>
                <a:gd name="connsiteY58" fmla="*/ 223838 h 429408"/>
                <a:gd name="connsiteX59" fmla="*/ 438150 w 497681"/>
                <a:gd name="connsiteY59" fmla="*/ 221457 h 429408"/>
                <a:gd name="connsiteX60" fmla="*/ 431006 w 497681"/>
                <a:gd name="connsiteY60" fmla="*/ 219075 h 429408"/>
                <a:gd name="connsiteX61" fmla="*/ 419100 w 497681"/>
                <a:gd name="connsiteY61" fmla="*/ 216694 h 429408"/>
                <a:gd name="connsiteX62" fmla="*/ 369093 w 497681"/>
                <a:gd name="connsiteY62" fmla="*/ 211932 h 429408"/>
                <a:gd name="connsiteX63" fmla="*/ 361950 w 497681"/>
                <a:gd name="connsiteY63" fmla="*/ 209550 h 429408"/>
                <a:gd name="connsiteX64" fmla="*/ 326231 w 497681"/>
                <a:gd name="connsiteY64" fmla="*/ 214313 h 429408"/>
                <a:gd name="connsiteX65" fmla="*/ 311943 w 497681"/>
                <a:gd name="connsiteY65" fmla="*/ 219075 h 429408"/>
                <a:gd name="connsiteX66" fmla="*/ 304800 w 497681"/>
                <a:gd name="connsiteY66" fmla="*/ 221457 h 429408"/>
                <a:gd name="connsiteX67" fmla="*/ 300037 w 497681"/>
                <a:gd name="connsiteY67" fmla="*/ 180975 h 429408"/>
                <a:gd name="connsiteX68" fmla="*/ 297656 w 497681"/>
                <a:gd name="connsiteY68" fmla="*/ 169069 h 429408"/>
                <a:gd name="connsiteX69" fmla="*/ 295275 w 497681"/>
                <a:gd name="connsiteY69" fmla="*/ 154782 h 429408"/>
                <a:gd name="connsiteX70" fmla="*/ 290512 w 497681"/>
                <a:gd name="connsiteY70" fmla="*/ 130969 h 429408"/>
                <a:gd name="connsiteX71" fmla="*/ 285750 w 497681"/>
                <a:gd name="connsiteY71" fmla="*/ 109538 h 429408"/>
                <a:gd name="connsiteX72" fmla="*/ 280987 w 497681"/>
                <a:gd name="connsiteY72" fmla="*/ 100013 h 429408"/>
                <a:gd name="connsiteX73" fmla="*/ 276225 w 497681"/>
                <a:gd name="connsiteY73" fmla="*/ 92869 h 429408"/>
                <a:gd name="connsiteX74" fmla="*/ 269081 w 497681"/>
                <a:gd name="connsiteY74" fmla="*/ 71438 h 429408"/>
                <a:gd name="connsiteX75" fmla="*/ 266700 w 497681"/>
                <a:gd name="connsiteY75" fmla="*/ 64294 h 429408"/>
                <a:gd name="connsiteX76" fmla="*/ 252412 w 497681"/>
                <a:gd name="connsiteY76" fmla="*/ 57150 h 429408"/>
                <a:gd name="connsiteX77" fmla="*/ 245268 w 497681"/>
                <a:gd name="connsiteY77" fmla="*/ 52388 h 429408"/>
                <a:gd name="connsiteX78" fmla="*/ 233362 w 497681"/>
                <a:gd name="connsiteY78" fmla="*/ 40482 h 429408"/>
                <a:gd name="connsiteX79" fmla="*/ 221456 w 497681"/>
                <a:gd name="connsiteY79" fmla="*/ 28575 h 429408"/>
                <a:gd name="connsiteX80" fmla="*/ 216693 w 497681"/>
                <a:gd name="connsiteY80" fmla="*/ 21432 h 429408"/>
                <a:gd name="connsiteX81" fmla="*/ 202406 w 497681"/>
                <a:gd name="connsiteY81" fmla="*/ 16669 h 429408"/>
                <a:gd name="connsiteX82" fmla="*/ 185737 w 497681"/>
                <a:gd name="connsiteY82" fmla="*/ 11907 h 429408"/>
                <a:gd name="connsiteX83" fmla="*/ 142875 w 497681"/>
                <a:gd name="connsiteY83" fmla="*/ 9525 h 429408"/>
                <a:gd name="connsiteX84" fmla="*/ 100012 w 497681"/>
                <a:gd name="connsiteY84" fmla="*/ 14288 h 429408"/>
                <a:gd name="connsiteX85" fmla="*/ 92868 w 497681"/>
                <a:gd name="connsiteY85" fmla="*/ 19050 h 429408"/>
                <a:gd name="connsiteX86" fmla="*/ 88106 w 497681"/>
                <a:gd name="connsiteY86" fmla="*/ 26194 h 429408"/>
                <a:gd name="connsiteX87" fmla="*/ 80962 w 497681"/>
                <a:gd name="connsiteY87" fmla="*/ 30957 h 429408"/>
                <a:gd name="connsiteX88" fmla="*/ 71437 w 497681"/>
                <a:gd name="connsiteY88" fmla="*/ 45244 h 429408"/>
                <a:gd name="connsiteX89" fmla="*/ 69056 w 497681"/>
                <a:gd name="connsiteY89" fmla="*/ 52388 h 429408"/>
                <a:gd name="connsiteX90" fmla="*/ 59531 w 497681"/>
                <a:gd name="connsiteY90" fmla="*/ 66675 h 429408"/>
                <a:gd name="connsiteX91" fmla="*/ 71437 w 497681"/>
                <a:gd name="connsiteY91" fmla="*/ 47625 h 429408"/>
                <a:gd name="connsiteX92" fmla="*/ 78581 w 497681"/>
                <a:gd name="connsiteY92" fmla="*/ 40482 h 429408"/>
                <a:gd name="connsiteX93" fmla="*/ 90487 w 497681"/>
                <a:gd name="connsiteY93" fmla="*/ 28575 h 429408"/>
                <a:gd name="connsiteX94" fmla="*/ 109537 w 497681"/>
                <a:gd name="connsiteY94" fmla="*/ 11907 h 429408"/>
                <a:gd name="connsiteX95" fmla="*/ 123825 w 497681"/>
                <a:gd name="connsiteY95" fmla="*/ 7144 h 429408"/>
                <a:gd name="connsiteX96" fmla="*/ 130968 w 497681"/>
                <a:gd name="connsiteY96" fmla="*/ 4763 h 429408"/>
                <a:gd name="connsiteX97" fmla="*/ 161925 w 497681"/>
                <a:gd name="connsiteY97" fmla="*/ 7144 h 429408"/>
                <a:gd name="connsiteX98" fmla="*/ 169068 w 497681"/>
                <a:gd name="connsiteY98" fmla="*/ 11907 h 429408"/>
                <a:gd name="connsiteX99" fmla="*/ 183356 w 497681"/>
                <a:gd name="connsiteY99" fmla="*/ 16669 h 429408"/>
                <a:gd name="connsiteX100" fmla="*/ 190500 w 497681"/>
                <a:gd name="connsiteY100" fmla="*/ 19050 h 429408"/>
                <a:gd name="connsiteX101" fmla="*/ 207168 w 497681"/>
                <a:gd name="connsiteY101" fmla="*/ 21432 h 429408"/>
                <a:gd name="connsiteX102" fmla="*/ 221456 w 497681"/>
                <a:gd name="connsiteY102" fmla="*/ 26194 h 429408"/>
                <a:gd name="connsiteX103" fmla="*/ 228600 w 497681"/>
                <a:gd name="connsiteY103" fmla="*/ 30957 h 429408"/>
                <a:gd name="connsiteX104" fmla="*/ 242887 w 497681"/>
                <a:gd name="connsiteY104" fmla="*/ 33338 h 429408"/>
                <a:gd name="connsiteX105" fmla="*/ 250031 w 497681"/>
                <a:gd name="connsiteY105" fmla="*/ 35719 h 429408"/>
                <a:gd name="connsiteX106" fmla="*/ 259556 w 497681"/>
                <a:gd name="connsiteY106" fmla="*/ 47625 h 429408"/>
                <a:gd name="connsiteX107" fmla="*/ 269081 w 497681"/>
                <a:gd name="connsiteY107" fmla="*/ 61913 h 429408"/>
                <a:gd name="connsiteX108" fmla="*/ 271462 w 497681"/>
                <a:gd name="connsiteY108" fmla="*/ 69057 h 429408"/>
                <a:gd name="connsiteX109" fmla="*/ 271462 w 497681"/>
                <a:gd name="connsiteY109" fmla="*/ 140494 h 429408"/>
                <a:gd name="connsiteX110" fmla="*/ 264318 w 497681"/>
                <a:gd name="connsiteY110" fmla="*/ 100013 h 429408"/>
                <a:gd name="connsiteX111" fmla="*/ 261937 w 497681"/>
                <a:gd name="connsiteY111" fmla="*/ 109538 h 429408"/>
                <a:gd name="connsiteX112" fmla="*/ 261937 w 497681"/>
                <a:gd name="connsiteY112" fmla="*/ 171450 h 429408"/>
                <a:gd name="connsiteX113" fmla="*/ 266700 w 497681"/>
                <a:gd name="connsiteY113" fmla="*/ 180975 h 429408"/>
                <a:gd name="connsiteX114" fmla="*/ 269081 w 497681"/>
                <a:gd name="connsiteY114" fmla="*/ 173832 h 429408"/>
                <a:gd name="connsiteX115" fmla="*/ 261937 w 497681"/>
                <a:gd name="connsiteY115" fmla="*/ 147638 h 429408"/>
                <a:gd name="connsiteX116" fmla="*/ 257175 w 497681"/>
                <a:gd name="connsiteY116" fmla="*/ 140494 h 429408"/>
                <a:gd name="connsiteX117" fmla="*/ 250031 w 497681"/>
                <a:gd name="connsiteY117" fmla="*/ 126207 h 429408"/>
                <a:gd name="connsiteX118" fmla="*/ 242887 w 497681"/>
                <a:gd name="connsiteY118" fmla="*/ 111919 h 429408"/>
                <a:gd name="connsiteX119" fmla="*/ 235743 w 497681"/>
                <a:gd name="connsiteY119" fmla="*/ 107157 h 429408"/>
                <a:gd name="connsiteX120" fmla="*/ 216693 w 497681"/>
                <a:gd name="connsiteY120" fmla="*/ 90488 h 429408"/>
                <a:gd name="connsiteX121" fmla="*/ 195262 w 497681"/>
                <a:gd name="connsiteY121" fmla="*/ 76200 h 429408"/>
                <a:gd name="connsiteX122" fmla="*/ 188118 w 497681"/>
                <a:gd name="connsiteY122" fmla="*/ 71438 h 429408"/>
                <a:gd name="connsiteX123" fmla="*/ 173831 w 497681"/>
                <a:gd name="connsiteY123" fmla="*/ 66675 h 429408"/>
                <a:gd name="connsiteX124" fmla="*/ 121443 w 497681"/>
                <a:gd name="connsiteY124" fmla="*/ 69057 h 429408"/>
                <a:gd name="connsiteX125" fmla="*/ 107156 w 497681"/>
                <a:gd name="connsiteY125" fmla="*/ 73819 h 429408"/>
                <a:gd name="connsiteX126" fmla="*/ 85725 w 497681"/>
                <a:gd name="connsiteY126" fmla="*/ 88107 h 429408"/>
                <a:gd name="connsiteX127" fmla="*/ 78581 w 497681"/>
                <a:gd name="connsiteY127" fmla="*/ 92869 h 429408"/>
                <a:gd name="connsiteX128" fmla="*/ 66675 w 497681"/>
                <a:gd name="connsiteY128" fmla="*/ 100013 h 429408"/>
                <a:gd name="connsiteX129" fmla="*/ 69056 w 497681"/>
                <a:gd name="connsiteY129" fmla="*/ 92869 h 429408"/>
                <a:gd name="connsiteX130" fmla="*/ 71437 w 497681"/>
                <a:gd name="connsiteY130" fmla="*/ 83344 h 429408"/>
                <a:gd name="connsiteX131" fmla="*/ 83343 w 497681"/>
                <a:gd name="connsiteY131" fmla="*/ 59532 h 429408"/>
                <a:gd name="connsiteX132" fmla="*/ 97631 w 497681"/>
                <a:gd name="connsiteY132" fmla="*/ 47625 h 429408"/>
                <a:gd name="connsiteX133" fmla="*/ 107156 w 497681"/>
                <a:gd name="connsiteY133" fmla="*/ 35719 h 429408"/>
                <a:gd name="connsiteX134" fmla="*/ 121443 w 497681"/>
                <a:gd name="connsiteY134" fmla="*/ 28575 h 429408"/>
                <a:gd name="connsiteX135" fmla="*/ 128587 w 497681"/>
                <a:gd name="connsiteY135" fmla="*/ 33338 h 429408"/>
                <a:gd name="connsiteX136" fmla="*/ 145256 w 497681"/>
                <a:gd name="connsiteY136" fmla="*/ 35719 h 429408"/>
                <a:gd name="connsiteX137" fmla="*/ 138112 w 497681"/>
                <a:gd name="connsiteY137" fmla="*/ 40482 h 429408"/>
                <a:gd name="connsiteX138" fmla="*/ 119062 w 497681"/>
                <a:gd name="connsiteY138" fmla="*/ 52388 h 429408"/>
                <a:gd name="connsiteX139" fmla="*/ 116681 w 497681"/>
                <a:gd name="connsiteY139" fmla="*/ 52388 h 429408"/>
                <a:gd name="connsiteX140" fmla="*/ 109537 w 497681"/>
                <a:gd name="connsiteY140" fmla="*/ 54769 h 429408"/>
                <a:gd name="connsiteX141" fmla="*/ 178593 w 497681"/>
                <a:gd name="connsiteY141" fmla="*/ 57150 h 429408"/>
                <a:gd name="connsiteX142" fmla="*/ 192881 w 497681"/>
                <a:gd name="connsiteY142" fmla="*/ 54769 h 429408"/>
                <a:gd name="connsiteX143" fmla="*/ 176212 w 497681"/>
                <a:gd name="connsiteY143" fmla="*/ 38100 h 429408"/>
                <a:gd name="connsiteX144" fmla="*/ 197643 w 497681"/>
                <a:gd name="connsiteY144" fmla="*/ 52388 h 429408"/>
                <a:gd name="connsiteX145" fmla="*/ 221456 w 497681"/>
                <a:gd name="connsiteY145" fmla="*/ 78582 h 429408"/>
                <a:gd name="connsiteX146" fmla="*/ 216693 w 497681"/>
                <a:gd name="connsiteY146" fmla="*/ 61913 h 429408"/>
                <a:gd name="connsiteX147" fmla="*/ 207168 w 497681"/>
                <a:gd name="connsiteY147" fmla="*/ 50007 h 429408"/>
                <a:gd name="connsiteX148" fmla="*/ 204787 w 497681"/>
                <a:gd name="connsiteY148" fmla="*/ 42863 h 429408"/>
                <a:gd name="connsiteX149" fmla="*/ 216693 w 497681"/>
                <a:gd name="connsiteY149" fmla="*/ 45244 h 429408"/>
                <a:gd name="connsiteX150" fmla="*/ 233362 w 497681"/>
                <a:gd name="connsiteY150" fmla="*/ 57150 h 429408"/>
                <a:gd name="connsiteX151" fmla="*/ 245268 w 497681"/>
                <a:gd name="connsiteY151" fmla="*/ 64294 h 429408"/>
                <a:gd name="connsiteX152" fmla="*/ 252412 w 497681"/>
                <a:gd name="connsiteY152" fmla="*/ 66675 h 429408"/>
                <a:gd name="connsiteX153" fmla="*/ 242887 w 497681"/>
                <a:gd name="connsiteY153" fmla="*/ 61913 h 429408"/>
                <a:gd name="connsiteX154" fmla="*/ 221456 w 497681"/>
                <a:gd name="connsiteY154" fmla="*/ 45244 h 429408"/>
                <a:gd name="connsiteX155" fmla="*/ 230981 w 497681"/>
                <a:gd name="connsiteY155" fmla="*/ 66675 h 429408"/>
                <a:gd name="connsiteX156" fmla="*/ 238125 w 497681"/>
                <a:gd name="connsiteY156" fmla="*/ 76200 h 429408"/>
                <a:gd name="connsiteX157" fmla="*/ 240506 w 497681"/>
                <a:gd name="connsiteY157" fmla="*/ 83344 h 429408"/>
                <a:gd name="connsiteX158" fmla="*/ 247650 w 497681"/>
                <a:gd name="connsiteY158" fmla="*/ 95250 h 429408"/>
                <a:gd name="connsiteX159" fmla="*/ 250031 w 497681"/>
                <a:gd name="connsiteY159" fmla="*/ 102394 h 429408"/>
                <a:gd name="connsiteX160" fmla="*/ 257175 w 497681"/>
                <a:gd name="connsiteY160" fmla="*/ 114300 h 429408"/>
                <a:gd name="connsiteX161" fmla="*/ 261937 w 497681"/>
                <a:gd name="connsiteY161" fmla="*/ 123825 h 429408"/>
                <a:gd name="connsiteX162" fmla="*/ 280987 w 497681"/>
                <a:gd name="connsiteY162" fmla="*/ 154782 h 429408"/>
                <a:gd name="connsiteX163" fmla="*/ 283368 w 497681"/>
                <a:gd name="connsiteY163" fmla="*/ 166688 h 429408"/>
                <a:gd name="connsiteX164" fmla="*/ 288131 w 497681"/>
                <a:gd name="connsiteY164" fmla="*/ 230982 h 429408"/>
                <a:gd name="connsiteX165" fmla="*/ 283368 w 497681"/>
                <a:gd name="connsiteY165" fmla="*/ 150019 h 429408"/>
                <a:gd name="connsiteX166" fmla="*/ 278606 w 497681"/>
                <a:gd name="connsiteY166" fmla="*/ 138113 h 429408"/>
                <a:gd name="connsiteX167" fmla="*/ 276225 w 497681"/>
                <a:gd name="connsiteY167" fmla="*/ 128588 h 429408"/>
                <a:gd name="connsiteX168" fmla="*/ 271462 w 497681"/>
                <a:gd name="connsiteY168" fmla="*/ 104775 h 429408"/>
                <a:gd name="connsiteX169" fmla="*/ 264318 w 497681"/>
                <a:gd name="connsiteY169" fmla="*/ 78582 h 429408"/>
                <a:gd name="connsiteX170" fmla="*/ 254793 w 497681"/>
                <a:gd name="connsiteY170" fmla="*/ 64294 h 429408"/>
                <a:gd name="connsiteX171" fmla="*/ 245268 w 497681"/>
                <a:gd name="connsiteY171" fmla="*/ 40482 h 429408"/>
                <a:gd name="connsiteX172" fmla="*/ 242887 w 497681"/>
                <a:gd name="connsiteY172" fmla="*/ 33338 h 429408"/>
                <a:gd name="connsiteX173" fmla="*/ 235743 w 497681"/>
                <a:gd name="connsiteY173" fmla="*/ 23813 h 429408"/>
                <a:gd name="connsiteX174" fmla="*/ 223837 w 497681"/>
                <a:gd name="connsiteY174" fmla="*/ 11907 h 429408"/>
                <a:gd name="connsiteX175" fmla="*/ 202406 w 497681"/>
                <a:gd name="connsiteY175" fmla="*/ 4763 h 429408"/>
                <a:gd name="connsiteX176" fmla="*/ 195262 w 497681"/>
                <a:gd name="connsiteY176" fmla="*/ 2382 h 429408"/>
                <a:gd name="connsiteX177" fmla="*/ 188118 w 497681"/>
                <a:gd name="connsiteY177" fmla="*/ 0 h 429408"/>
                <a:gd name="connsiteX178" fmla="*/ 157162 w 497681"/>
                <a:gd name="connsiteY178" fmla="*/ 2382 h 429408"/>
                <a:gd name="connsiteX179" fmla="*/ 150018 w 497681"/>
                <a:gd name="connsiteY179" fmla="*/ 4763 h 429408"/>
                <a:gd name="connsiteX180" fmla="*/ 116681 w 497681"/>
                <a:gd name="connsiteY180" fmla="*/ 7144 h 429408"/>
                <a:gd name="connsiteX181" fmla="*/ 102393 w 497681"/>
                <a:gd name="connsiteY181" fmla="*/ 11907 h 429408"/>
                <a:gd name="connsiteX182" fmla="*/ 95250 w 497681"/>
                <a:gd name="connsiteY182" fmla="*/ 14288 h 429408"/>
                <a:gd name="connsiteX183" fmla="*/ 88106 w 497681"/>
                <a:gd name="connsiteY183" fmla="*/ 21432 h 429408"/>
                <a:gd name="connsiteX184" fmla="*/ 80962 w 497681"/>
                <a:gd name="connsiteY184" fmla="*/ 23813 h 429408"/>
                <a:gd name="connsiteX185" fmla="*/ 59531 w 497681"/>
                <a:gd name="connsiteY185" fmla="*/ 50007 h 429408"/>
                <a:gd name="connsiteX186" fmla="*/ 47625 w 497681"/>
                <a:gd name="connsiteY186" fmla="*/ 66675 h 429408"/>
                <a:gd name="connsiteX187" fmla="*/ 45243 w 497681"/>
                <a:gd name="connsiteY187" fmla="*/ 73819 h 429408"/>
                <a:gd name="connsiteX188" fmla="*/ 42862 w 497681"/>
                <a:gd name="connsiteY188" fmla="*/ 88107 h 429408"/>
                <a:gd name="connsiteX189" fmla="*/ 40481 w 497681"/>
                <a:gd name="connsiteY189" fmla="*/ 100013 h 429408"/>
                <a:gd name="connsiteX190" fmla="*/ 35718 w 497681"/>
                <a:gd name="connsiteY190" fmla="*/ 142875 h 429408"/>
                <a:gd name="connsiteX191" fmla="*/ 35718 w 497681"/>
                <a:gd name="connsiteY191" fmla="*/ 223838 h 429408"/>
                <a:gd name="connsiteX192" fmla="*/ 42862 w 497681"/>
                <a:gd name="connsiteY192" fmla="*/ 264319 h 429408"/>
                <a:gd name="connsiteX193" fmla="*/ 45243 w 497681"/>
                <a:gd name="connsiteY193" fmla="*/ 273844 h 429408"/>
                <a:gd name="connsiteX194" fmla="*/ 47625 w 497681"/>
                <a:gd name="connsiteY194" fmla="*/ 292894 h 429408"/>
                <a:gd name="connsiteX195" fmla="*/ 73818 w 497681"/>
                <a:gd name="connsiteY195" fmla="*/ 288132 h 429408"/>
                <a:gd name="connsiteX196" fmla="*/ 88106 w 497681"/>
                <a:gd name="connsiteY196" fmla="*/ 276225 h 429408"/>
                <a:gd name="connsiteX197" fmla="*/ 69056 w 497681"/>
                <a:gd name="connsiteY197" fmla="*/ 271463 h 429408"/>
                <a:gd name="connsiteX198" fmla="*/ 73818 w 497681"/>
                <a:gd name="connsiteY198" fmla="*/ 264319 h 429408"/>
                <a:gd name="connsiteX199" fmla="*/ 64293 w 497681"/>
                <a:gd name="connsiteY199" fmla="*/ 261938 h 429408"/>
                <a:gd name="connsiteX200" fmla="*/ 80962 w 497681"/>
                <a:gd name="connsiteY200" fmla="*/ 250032 h 429408"/>
                <a:gd name="connsiteX201" fmla="*/ 90487 w 497681"/>
                <a:gd name="connsiteY201" fmla="*/ 245269 h 429408"/>
                <a:gd name="connsiteX202" fmla="*/ 97631 w 497681"/>
                <a:gd name="connsiteY202" fmla="*/ 240507 h 429408"/>
                <a:gd name="connsiteX203" fmla="*/ 104775 w 497681"/>
                <a:gd name="connsiteY203" fmla="*/ 238125 h 429408"/>
                <a:gd name="connsiteX204" fmla="*/ 78581 w 497681"/>
                <a:gd name="connsiteY204" fmla="*/ 240507 h 429408"/>
                <a:gd name="connsiteX205" fmla="*/ 90487 w 497681"/>
                <a:gd name="connsiteY205" fmla="*/ 238125 h 429408"/>
                <a:gd name="connsiteX206" fmla="*/ 97631 w 497681"/>
                <a:gd name="connsiteY206" fmla="*/ 235744 h 429408"/>
                <a:gd name="connsiteX207" fmla="*/ 142875 w 497681"/>
                <a:gd name="connsiteY207" fmla="*/ 230982 h 429408"/>
                <a:gd name="connsiteX208" fmla="*/ 126206 w 497681"/>
                <a:gd name="connsiteY208" fmla="*/ 226219 h 429408"/>
                <a:gd name="connsiteX209" fmla="*/ 150018 w 497681"/>
                <a:gd name="connsiteY209" fmla="*/ 226219 h 429408"/>
                <a:gd name="connsiteX210" fmla="*/ 197643 w 497681"/>
                <a:gd name="connsiteY210" fmla="*/ 226219 h 429408"/>
                <a:gd name="connsiteX211" fmla="*/ 245268 w 497681"/>
                <a:gd name="connsiteY211" fmla="*/ 228600 h 429408"/>
                <a:gd name="connsiteX212" fmla="*/ 223837 w 497681"/>
                <a:gd name="connsiteY212" fmla="*/ 230982 h 429408"/>
                <a:gd name="connsiteX213" fmla="*/ 216693 w 497681"/>
                <a:gd name="connsiteY213" fmla="*/ 233363 h 429408"/>
                <a:gd name="connsiteX214" fmla="*/ 207168 w 497681"/>
                <a:gd name="connsiteY214" fmla="*/ 235744 h 429408"/>
                <a:gd name="connsiteX215" fmla="*/ 200025 w 497681"/>
                <a:gd name="connsiteY215" fmla="*/ 238125 h 429408"/>
                <a:gd name="connsiteX216" fmla="*/ 178593 w 497681"/>
                <a:gd name="connsiteY216" fmla="*/ 242888 h 429408"/>
                <a:gd name="connsiteX217" fmla="*/ 221456 w 497681"/>
                <a:gd name="connsiteY217" fmla="*/ 252413 h 429408"/>
                <a:gd name="connsiteX218" fmla="*/ 85725 w 497681"/>
                <a:gd name="connsiteY218" fmla="*/ 254794 h 429408"/>
                <a:gd name="connsiteX219" fmla="*/ 92868 w 497681"/>
                <a:gd name="connsiteY219" fmla="*/ 257175 h 429408"/>
                <a:gd name="connsiteX220" fmla="*/ 109537 w 497681"/>
                <a:gd name="connsiteY220" fmla="*/ 264319 h 429408"/>
                <a:gd name="connsiteX221" fmla="*/ 97631 w 497681"/>
                <a:gd name="connsiteY221" fmla="*/ 273844 h 429408"/>
                <a:gd name="connsiteX222" fmla="*/ 78581 w 497681"/>
                <a:gd name="connsiteY222" fmla="*/ 288132 h 429408"/>
                <a:gd name="connsiteX223" fmla="*/ 69056 w 497681"/>
                <a:gd name="connsiteY223" fmla="*/ 295275 h 429408"/>
                <a:gd name="connsiteX224" fmla="*/ 57150 w 497681"/>
                <a:gd name="connsiteY224" fmla="*/ 307182 h 429408"/>
                <a:gd name="connsiteX225" fmla="*/ 52387 w 497681"/>
                <a:gd name="connsiteY225" fmla="*/ 314325 h 429408"/>
                <a:gd name="connsiteX226" fmla="*/ 28575 w 497681"/>
                <a:gd name="connsiteY226" fmla="*/ 340519 h 429408"/>
                <a:gd name="connsiteX227" fmla="*/ 26193 w 497681"/>
                <a:gd name="connsiteY227" fmla="*/ 350044 h 429408"/>
                <a:gd name="connsiteX228" fmla="*/ 19050 w 497681"/>
                <a:gd name="connsiteY228" fmla="*/ 357188 h 429408"/>
                <a:gd name="connsiteX229" fmla="*/ 40481 w 497681"/>
                <a:gd name="connsiteY229" fmla="*/ 340519 h 429408"/>
                <a:gd name="connsiteX230" fmla="*/ 54768 w 497681"/>
                <a:gd name="connsiteY230" fmla="*/ 330994 h 429408"/>
                <a:gd name="connsiteX231" fmla="*/ 69056 w 497681"/>
                <a:gd name="connsiteY231" fmla="*/ 319088 h 429408"/>
                <a:gd name="connsiteX232" fmla="*/ 76200 w 497681"/>
                <a:gd name="connsiteY232" fmla="*/ 316707 h 429408"/>
                <a:gd name="connsiteX233" fmla="*/ 83343 w 497681"/>
                <a:gd name="connsiteY233" fmla="*/ 311944 h 429408"/>
                <a:gd name="connsiteX234" fmla="*/ 90487 w 497681"/>
                <a:gd name="connsiteY234" fmla="*/ 309563 h 429408"/>
                <a:gd name="connsiteX235" fmla="*/ 104775 w 497681"/>
                <a:gd name="connsiteY235" fmla="*/ 300038 h 429408"/>
                <a:gd name="connsiteX236" fmla="*/ 111918 w 497681"/>
                <a:gd name="connsiteY236" fmla="*/ 295275 h 429408"/>
                <a:gd name="connsiteX237" fmla="*/ 126206 w 497681"/>
                <a:gd name="connsiteY237" fmla="*/ 290513 h 429408"/>
                <a:gd name="connsiteX238" fmla="*/ 147637 w 497681"/>
                <a:gd name="connsiteY238" fmla="*/ 280988 h 429408"/>
                <a:gd name="connsiteX239" fmla="*/ 154781 w 497681"/>
                <a:gd name="connsiteY239" fmla="*/ 278607 h 429408"/>
                <a:gd name="connsiteX240" fmla="*/ 161925 w 497681"/>
                <a:gd name="connsiteY240" fmla="*/ 276225 h 429408"/>
                <a:gd name="connsiteX241" fmla="*/ 197643 w 497681"/>
                <a:gd name="connsiteY241" fmla="*/ 271463 h 429408"/>
                <a:gd name="connsiteX242" fmla="*/ 278606 w 497681"/>
                <a:gd name="connsiteY242" fmla="*/ 273844 h 429408"/>
                <a:gd name="connsiteX243" fmla="*/ 297656 w 497681"/>
                <a:gd name="connsiteY243" fmla="*/ 276225 h 429408"/>
                <a:gd name="connsiteX244" fmla="*/ 314325 w 497681"/>
                <a:gd name="connsiteY244" fmla="*/ 285750 h 429408"/>
                <a:gd name="connsiteX245" fmla="*/ 326231 w 497681"/>
                <a:gd name="connsiteY245" fmla="*/ 288132 h 429408"/>
                <a:gd name="connsiteX246" fmla="*/ 333375 w 497681"/>
                <a:gd name="connsiteY246" fmla="*/ 290513 h 429408"/>
                <a:gd name="connsiteX247" fmla="*/ 342900 w 497681"/>
                <a:gd name="connsiteY247" fmla="*/ 292894 h 429408"/>
                <a:gd name="connsiteX248" fmla="*/ 350043 w 497681"/>
                <a:gd name="connsiteY248" fmla="*/ 295275 h 429408"/>
                <a:gd name="connsiteX249" fmla="*/ 366712 w 497681"/>
                <a:gd name="connsiteY249" fmla="*/ 297657 h 429408"/>
                <a:gd name="connsiteX250" fmla="*/ 381000 w 497681"/>
                <a:gd name="connsiteY250" fmla="*/ 300038 h 429408"/>
                <a:gd name="connsiteX251" fmla="*/ 402431 w 497681"/>
                <a:gd name="connsiteY251" fmla="*/ 302419 h 429408"/>
                <a:gd name="connsiteX252" fmla="*/ 416718 w 497681"/>
                <a:gd name="connsiteY252" fmla="*/ 311944 h 429408"/>
                <a:gd name="connsiteX253" fmla="*/ 423862 w 497681"/>
                <a:gd name="connsiteY253" fmla="*/ 314325 h 429408"/>
                <a:gd name="connsiteX254" fmla="*/ 431006 w 497681"/>
                <a:gd name="connsiteY254" fmla="*/ 319088 h 429408"/>
                <a:gd name="connsiteX255" fmla="*/ 438150 w 497681"/>
                <a:gd name="connsiteY255" fmla="*/ 321469 h 429408"/>
                <a:gd name="connsiteX256" fmla="*/ 452437 w 497681"/>
                <a:gd name="connsiteY256" fmla="*/ 330994 h 429408"/>
                <a:gd name="connsiteX257" fmla="*/ 459581 w 497681"/>
                <a:gd name="connsiteY257" fmla="*/ 335757 h 429408"/>
                <a:gd name="connsiteX258" fmla="*/ 471487 w 497681"/>
                <a:gd name="connsiteY258" fmla="*/ 350044 h 429408"/>
                <a:gd name="connsiteX259" fmla="*/ 466725 w 497681"/>
                <a:gd name="connsiteY259" fmla="*/ 345282 h 429408"/>
                <a:gd name="connsiteX260" fmla="*/ 452437 w 497681"/>
                <a:gd name="connsiteY260" fmla="*/ 338138 h 429408"/>
                <a:gd name="connsiteX261" fmla="*/ 445293 w 497681"/>
                <a:gd name="connsiteY261" fmla="*/ 333375 h 429408"/>
                <a:gd name="connsiteX262" fmla="*/ 431006 w 497681"/>
                <a:gd name="connsiteY262" fmla="*/ 330994 h 429408"/>
                <a:gd name="connsiteX263" fmla="*/ 423862 w 497681"/>
                <a:gd name="connsiteY263" fmla="*/ 323850 h 429408"/>
                <a:gd name="connsiteX264" fmla="*/ 416718 w 497681"/>
                <a:gd name="connsiteY264" fmla="*/ 321469 h 429408"/>
                <a:gd name="connsiteX265" fmla="*/ 409575 w 497681"/>
                <a:gd name="connsiteY265" fmla="*/ 316707 h 429408"/>
                <a:gd name="connsiteX266" fmla="*/ 416718 w 497681"/>
                <a:gd name="connsiteY266" fmla="*/ 323850 h 429408"/>
                <a:gd name="connsiteX267" fmla="*/ 423862 w 497681"/>
                <a:gd name="connsiteY267" fmla="*/ 326232 h 429408"/>
                <a:gd name="connsiteX268" fmla="*/ 438150 w 497681"/>
                <a:gd name="connsiteY268" fmla="*/ 335757 h 429408"/>
                <a:gd name="connsiteX269" fmla="*/ 445293 w 497681"/>
                <a:gd name="connsiteY269" fmla="*/ 340519 h 429408"/>
                <a:gd name="connsiteX270" fmla="*/ 452437 w 497681"/>
                <a:gd name="connsiteY270" fmla="*/ 345282 h 429408"/>
                <a:gd name="connsiteX271" fmla="*/ 464343 w 497681"/>
                <a:gd name="connsiteY271" fmla="*/ 357188 h 429408"/>
                <a:gd name="connsiteX272" fmla="*/ 476250 w 497681"/>
                <a:gd name="connsiteY272" fmla="*/ 371475 h 429408"/>
                <a:gd name="connsiteX273" fmla="*/ 483393 w 497681"/>
                <a:gd name="connsiteY273" fmla="*/ 376238 h 429408"/>
                <a:gd name="connsiteX274" fmla="*/ 495300 w 497681"/>
                <a:gd name="connsiteY274" fmla="*/ 397669 h 429408"/>
                <a:gd name="connsiteX275" fmla="*/ 497681 w 497681"/>
                <a:gd name="connsiteY275" fmla="*/ 407194 h 429408"/>
                <a:gd name="connsiteX276" fmla="*/ 495300 w 497681"/>
                <a:gd name="connsiteY276" fmla="*/ 345282 h 429408"/>
                <a:gd name="connsiteX277" fmla="*/ 492918 w 497681"/>
                <a:gd name="connsiteY277" fmla="*/ 316707 h 429408"/>
                <a:gd name="connsiteX278" fmla="*/ 488156 w 497681"/>
                <a:gd name="connsiteY278" fmla="*/ 288132 h 429408"/>
                <a:gd name="connsiteX279" fmla="*/ 485775 w 497681"/>
                <a:gd name="connsiteY279" fmla="*/ 280988 h 429408"/>
                <a:gd name="connsiteX280" fmla="*/ 481012 w 497681"/>
                <a:gd name="connsiteY280" fmla="*/ 271463 h 429408"/>
                <a:gd name="connsiteX281" fmla="*/ 471487 w 497681"/>
                <a:gd name="connsiteY281" fmla="*/ 252413 h 429408"/>
                <a:gd name="connsiteX282" fmla="*/ 457200 w 497681"/>
                <a:gd name="connsiteY282" fmla="*/ 238125 h 429408"/>
                <a:gd name="connsiteX283" fmla="*/ 433387 w 497681"/>
                <a:gd name="connsiteY283" fmla="*/ 235744 h 429408"/>
                <a:gd name="connsiteX284" fmla="*/ 359568 w 497681"/>
                <a:gd name="connsiteY284" fmla="*/ 230982 h 429408"/>
                <a:gd name="connsiteX285" fmla="*/ 321468 w 497681"/>
                <a:gd name="connsiteY285" fmla="*/ 226219 h 429408"/>
                <a:gd name="connsiteX286" fmla="*/ 273843 w 497681"/>
                <a:gd name="connsiteY286" fmla="*/ 228600 h 429408"/>
                <a:gd name="connsiteX287" fmla="*/ 250031 w 497681"/>
                <a:gd name="connsiteY287" fmla="*/ 235744 h 429408"/>
                <a:gd name="connsiteX288" fmla="*/ 257175 w 497681"/>
                <a:gd name="connsiteY288" fmla="*/ 247650 h 429408"/>
                <a:gd name="connsiteX289" fmla="*/ 269081 w 497681"/>
                <a:gd name="connsiteY289" fmla="*/ 259557 h 429408"/>
                <a:gd name="connsiteX290" fmla="*/ 280987 w 497681"/>
                <a:gd name="connsiteY290" fmla="*/ 264319 h 429408"/>
                <a:gd name="connsiteX291" fmla="*/ 314325 w 497681"/>
                <a:gd name="connsiteY291" fmla="*/ 271463 h 429408"/>
                <a:gd name="connsiteX292" fmla="*/ 321468 w 497681"/>
                <a:gd name="connsiteY292" fmla="*/ 273844 h 429408"/>
                <a:gd name="connsiteX293" fmla="*/ 319087 w 497681"/>
                <a:gd name="connsiteY293" fmla="*/ 266700 h 429408"/>
                <a:gd name="connsiteX294" fmla="*/ 311943 w 497681"/>
                <a:gd name="connsiteY294" fmla="*/ 259557 h 429408"/>
                <a:gd name="connsiteX295" fmla="*/ 290512 w 497681"/>
                <a:gd name="connsiteY295" fmla="*/ 247650 h 429408"/>
                <a:gd name="connsiteX296" fmla="*/ 283368 w 497681"/>
                <a:gd name="connsiteY296" fmla="*/ 242888 h 429408"/>
                <a:gd name="connsiteX297" fmla="*/ 276225 w 497681"/>
                <a:gd name="connsiteY297" fmla="*/ 245269 h 429408"/>
                <a:gd name="connsiteX298" fmla="*/ 285750 w 497681"/>
                <a:gd name="connsiteY298" fmla="*/ 247650 h 429408"/>
                <a:gd name="connsiteX299" fmla="*/ 340518 w 497681"/>
                <a:gd name="connsiteY299" fmla="*/ 250032 h 429408"/>
                <a:gd name="connsiteX300" fmla="*/ 366712 w 497681"/>
                <a:gd name="connsiteY300" fmla="*/ 259557 h 429408"/>
                <a:gd name="connsiteX301" fmla="*/ 359568 w 497681"/>
                <a:gd name="connsiteY301" fmla="*/ 259557 h 429408"/>
                <a:gd name="connsiteX302" fmla="*/ 342900 w 497681"/>
                <a:gd name="connsiteY302" fmla="*/ 252413 h 429408"/>
                <a:gd name="connsiteX303" fmla="*/ 323850 w 497681"/>
                <a:gd name="connsiteY303" fmla="*/ 247650 h 429408"/>
                <a:gd name="connsiteX304" fmla="*/ 402431 w 497681"/>
                <a:gd name="connsiteY304" fmla="*/ 288132 h 429408"/>
                <a:gd name="connsiteX305" fmla="*/ 431006 w 497681"/>
                <a:gd name="connsiteY305" fmla="*/ 292894 h 429408"/>
                <a:gd name="connsiteX306" fmla="*/ 442912 w 497681"/>
                <a:gd name="connsiteY306" fmla="*/ 297657 h 429408"/>
                <a:gd name="connsiteX307" fmla="*/ 452437 w 497681"/>
                <a:gd name="connsiteY307" fmla="*/ 302419 h 429408"/>
                <a:gd name="connsiteX308" fmla="*/ 466725 w 497681"/>
                <a:gd name="connsiteY308" fmla="*/ 304800 h 429408"/>
                <a:gd name="connsiteX309" fmla="*/ 457200 w 497681"/>
                <a:gd name="connsiteY309" fmla="*/ 290513 h 429408"/>
                <a:gd name="connsiteX310" fmla="*/ 454818 w 497681"/>
                <a:gd name="connsiteY310" fmla="*/ 283369 h 429408"/>
                <a:gd name="connsiteX311" fmla="*/ 438150 w 497681"/>
                <a:gd name="connsiteY311" fmla="*/ 264319 h 429408"/>
                <a:gd name="connsiteX312" fmla="*/ 426243 w 497681"/>
                <a:gd name="connsiteY312" fmla="*/ 261938 h 429408"/>
                <a:gd name="connsiteX313" fmla="*/ 400050 w 497681"/>
                <a:gd name="connsiteY313" fmla="*/ 266700 h 429408"/>
                <a:gd name="connsiteX314" fmla="*/ 407193 w 497681"/>
                <a:gd name="connsiteY314" fmla="*/ 278607 h 429408"/>
                <a:gd name="connsiteX315" fmla="*/ 421481 w 497681"/>
                <a:gd name="connsiteY315" fmla="*/ 290513 h 429408"/>
                <a:gd name="connsiteX316" fmla="*/ 428625 w 497681"/>
                <a:gd name="connsiteY316" fmla="*/ 297657 h 429408"/>
                <a:gd name="connsiteX317" fmla="*/ 435768 w 497681"/>
                <a:gd name="connsiteY317" fmla="*/ 295275 h 429408"/>
                <a:gd name="connsiteX318" fmla="*/ 419100 w 497681"/>
                <a:gd name="connsiteY318" fmla="*/ 273844 h 429408"/>
                <a:gd name="connsiteX319" fmla="*/ 402431 w 497681"/>
                <a:gd name="connsiteY319" fmla="*/ 264319 h 429408"/>
                <a:gd name="connsiteX320" fmla="*/ 388143 w 497681"/>
                <a:gd name="connsiteY320" fmla="*/ 259557 h 429408"/>
                <a:gd name="connsiteX321" fmla="*/ 376237 w 497681"/>
                <a:gd name="connsiteY321" fmla="*/ 257175 h 429408"/>
                <a:gd name="connsiteX322" fmla="*/ 373856 w 497681"/>
                <a:gd name="connsiteY322" fmla="*/ 250032 h 429408"/>
                <a:gd name="connsiteX323" fmla="*/ 428625 w 497681"/>
                <a:gd name="connsiteY323" fmla="*/ 254794 h 429408"/>
                <a:gd name="connsiteX324" fmla="*/ 447675 w 497681"/>
                <a:gd name="connsiteY324" fmla="*/ 261938 h 429408"/>
                <a:gd name="connsiteX325" fmla="*/ 461962 w 497681"/>
                <a:gd name="connsiteY325" fmla="*/ 271463 h 429408"/>
                <a:gd name="connsiteX326" fmla="*/ 469106 w 497681"/>
                <a:gd name="connsiteY326" fmla="*/ 292894 h 429408"/>
                <a:gd name="connsiteX327" fmla="*/ 438150 w 497681"/>
                <a:gd name="connsiteY327" fmla="*/ 288132 h 429408"/>
                <a:gd name="connsiteX328" fmla="*/ 416718 w 497681"/>
                <a:gd name="connsiteY328" fmla="*/ 285750 h 429408"/>
                <a:gd name="connsiteX329" fmla="*/ 390525 w 497681"/>
                <a:gd name="connsiteY329" fmla="*/ 278607 h 429408"/>
                <a:gd name="connsiteX330" fmla="*/ 366712 w 497681"/>
                <a:gd name="connsiteY330" fmla="*/ 273844 h 429408"/>
                <a:gd name="connsiteX331" fmla="*/ 328612 w 497681"/>
                <a:gd name="connsiteY331" fmla="*/ 257175 h 429408"/>
                <a:gd name="connsiteX332" fmla="*/ 321468 w 497681"/>
                <a:gd name="connsiteY332" fmla="*/ 254794 h 429408"/>
                <a:gd name="connsiteX333" fmla="*/ 309562 w 497681"/>
                <a:gd name="connsiteY333" fmla="*/ 250032 h 429408"/>
                <a:gd name="connsiteX334" fmla="*/ 280987 w 497681"/>
                <a:gd name="connsiteY334" fmla="*/ 254794 h 429408"/>
                <a:gd name="connsiteX335" fmla="*/ 273843 w 497681"/>
                <a:gd name="connsiteY335" fmla="*/ 259557 h 429408"/>
                <a:gd name="connsiteX336" fmla="*/ 264318 w 497681"/>
                <a:gd name="connsiteY336" fmla="*/ 261938 h 429408"/>
                <a:gd name="connsiteX337" fmla="*/ 257175 w 497681"/>
                <a:gd name="connsiteY337" fmla="*/ 264319 h 429408"/>
                <a:gd name="connsiteX338" fmla="*/ 242887 w 497681"/>
                <a:gd name="connsiteY338" fmla="*/ 254794 h 429408"/>
                <a:gd name="connsiteX339" fmla="*/ 228600 w 497681"/>
                <a:gd name="connsiteY339" fmla="*/ 245269 h 429408"/>
                <a:gd name="connsiteX340" fmla="*/ 247650 w 497681"/>
                <a:gd name="connsiteY340" fmla="*/ 233363 h 429408"/>
                <a:gd name="connsiteX341" fmla="*/ 250031 w 497681"/>
                <a:gd name="connsiteY341" fmla="*/ 211932 h 429408"/>
                <a:gd name="connsiteX342" fmla="*/ 252412 w 497681"/>
                <a:gd name="connsiteY342" fmla="*/ 200025 h 429408"/>
                <a:gd name="connsiteX343" fmla="*/ 252412 w 497681"/>
                <a:gd name="connsiteY343" fmla="*/ 164307 h 429408"/>
                <a:gd name="connsiteX344" fmla="*/ 271462 w 497681"/>
                <a:gd name="connsiteY344" fmla="*/ 228600 h 429408"/>
                <a:gd name="connsiteX345" fmla="*/ 269081 w 497681"/>
                <a:gd name="connsiteY345" fmla="*/ 121444 h 429408"/>
                <a:gd name="connsiteX346" fmla="*/ 266700 w 497681"/>
                <a:gd name="connsiteY346" fmla="*/ 102394 h 429408"/>
                <a:gd name="connsiteX347" fmla="*/ 261937 w 497681"/>
                <a:gd name="connsiteY347" fmla="*/ 92869 h 429408"/>
                <a:gd name="connsiteX348" fmla="*/ 257175 w 497681"/>
                <a:gd name="connsiteY348" fmla="*/ 69057 h 429408"/>
                <a:gd name="connsiteX349" fmla="*/ 252412 w 497681"/>
                <a:gd name="connsiteY349" fmla="*/ 57150 h 429408"/>
                <a:gd name="connsiteX350" fmla="*/ 250031 w 497681"/>
                <a:gd name="connsiteY350" fmla="*/ 50007 h 429408"/>
                <a:gd name="connsiteX351" fmla="*/ 242887 w 497681"/>
                <a:gd name="connsiteY351" fmla="*/ 40482 h 429408"/>
                <a:gd name="connsiteX352" fmla="*/ 238125 w 497681"/>
                <a:gd name="connsiteY352" fmla="*/ 33338 h 429408"/>
                <a:gd name="connsiteX353" fmla="*/ 211931 w 497681"/>
                <a:gd name="connsiteY353" fmla="*/ 30957 h 429408"/>
                <a:gd name="connsiteX354" fmla="*/ 197643 w 497681"/>
                <a:gd name="connsiteY354" fmla="*/ 26194 h 429408"/>
                <a:gd name="connsiteX355" fmla="*/ 190500 w 497681"/>
                <a:gd name="connsiteY355" fmla="*/ 23813 h 429408"/>
                <a:gd name="connsiteX356" fmla="*/ 171450 w 497681"/>
                <a:gd name="connsiteY356" fmla="*/ 19050 h 429408"/>
                <a:gd name="connsiteX357" fmla="*/ 157162 w 497681"/>
                <a:gd name="connsiteY357" fmla="*/ 21432 h 429408"/>
                <a:gd name="connsiteX358" fmla="*/ 169068 w 497681"/>
                <a:gd name="connsiteY358" fmla="*/ 33338 h 429408"/>
                <a:gd name="connsiteX359" fmla="*/ 173831 w 497681"/>
                <a:gd name="connsiteY359" fmla="*/ 40482 h 429408"/>
                <a:gd name="connsiteX360" fmla="*/ 138112 w 497681"/>
                <a:gd name="connsiteY360" fmla="*/ 47625 h 429408"/>
                <a:gd name="connsiteX361" fmla="*/ 116681 w 497681"/>
                <a:gd name="connsiteY361" fmla="*/ 57150 h 429408"/>
                <a:gd name="connsiteX362" fmla="*/ 109537 w 497681"/>
                <a:gd name="connsiteY362" fmla="*/ 61913 h 429408"/>
                <a:gd name="connsiteX363" fmla="*/ 100012 w 497681"/>
                <a:gd name="connsiteY363" fmla="*/ 64294 h 429408"/>
                <a:gd name="connsiteX364" fmla="*/ 85725 w 497681"/>
                <a:gd name="connsiteY364" fmla="*/ 78582 h 429408"/>
                <a:gd name="connsiteX365" fmla="*/ 78581 w 497681"/>
                <a:gd name="connsiteY365" fmla="*/ 83344 h 429408"/>
                <a:gd name="connsiteX366" fmla="*/ 66675 w 497681"/>
                <a:gd name="connsiteY366" fmla="*/ 111919 h 429408"/>
                <a:gd name="connsiteX367" fmla="*/ 54768 w 497681"/>
                <a:gd name="connsiteY367" fmla="*/ 135732 h 429408"/>
                <a:gd name="connsiteX368" fmla="*/ 50006 w 497681"/>
                <a:gd name="connsiteY368" fmla="*/ 145257 h 429408"/>
                <a:gd name="connsiteX369" fmla="*/ 42862 w 497681"/>
                <a:gd name="connsiteY369" fmla="*/ 176213 h 429408"/>
                <a:gd name="connsiteX370" fmla="*/ 40481 w 497681"/>
                <a:gd name="connsiteY370" fmla="*/ 185738 h 429408"/>
                <a:gd name="connsiteX371" fmla="*/ 38100 w 497681"/>
                <a:gd name="connsiteY371" fmla="*/ 200025 h 429408"/>
                <a:gd name="connsiteX372" fmla="*/ 28575 w 497681"/>
                <a:gd name="connsiteY372" fmla="*/ 297657 h 429408"/>
                <a:gd name="connsiteX373" fmla="*/ 26193 w 497681"/>
                <a:gd name="connsiteY373" fmla="*/ 330994 h 429408"/>
                <a:gd name="connsiteX374" fmla="*/ 21431 w 497681"/>
                <a:gd name="connsiteY374" fmla="*/ 345282 h 429408"/>
                <a:gd name="connsiteX375" fmla="*/ 19050 w 497681"/>
                <a:gd name="connsiteY375" fmla="*/ 354807 h 429408"/>
                <a:gd name="connsiteX376" fmla="*/ 21431 w 497681"/>
                <a:gd name="connsiteY376" fmla="*/ 361950 h 429408"/>
                <a:gd name="connsiteX377" fmla="*/ 30956 w 497681"/>
                <a:gd name="connsiteY377" fmla="*/ 354807 h 429408"/>
                <a:gd name="connsiteX378" fmla="*/ 45243 w 497681"/>
                <a:gd name="connsiteY378" fmla="*/ 345282 h 429408"/>
                <a:gd name="connsiteX379" fmla="*/ 52387 w 497681"/>
                <a:gd name="connsiteY379" fmla="*/ 342900 h 429408"/>
                <a:gd name="connsiteX380" fmla="*/ 66675 w 497681"/>
                <a:gd name="connsiteY380" fmla="*/ 333375 h 429408"/>
                <a:gd name="connsiteX381" fmla="*/ 76200 w 497681"/>
                <a:gd name="connsiteY381" fmla="*/ 326232 h 429408"/>
                <a:gd name="connsiteX382" fmla="*/ 83343 w 497681"/>
                <a:gd name="connsiteY382" fmla="*/ 323850 h 429408"/>
                <a:gd name="connsiteX383" fmla="*/ 104775 w 497681"/>
                <a:gd name="connsiteY383" fmla="*/ 316707 h 429408"/>
                <a:gd name="connsiteX384" fmla="*/ 119062 w 497681"/>
                <a:gd name="connsiteY384" fmla="*/ 309563 h 429408"/>
                <a:gd name="connsiteX385" fmla="*/ 133350 w 497681"/>
                <a:gd name="connsiteY385" fmla="*/ 304800 h 429408"/>
                <a:gd name="connsiteX386" fmla="*/ 147637 w 497681"/>
                <a:gd name="connsiteY386" fmla="*/ 300038 h 429408"/>
                <a:gd name="connsiteX387" fmla="*/ 169068 w 497681"/>
                <a:gd name="connsiteY387" fmla="*/ 292894 h 429408"/>
                <a:gd name="connsiteX388" fmla="*/ 176212 w 497681"/>
                <a:gd name="connsiteY388" fmla="*/ 290513 h 429408"/>
                <a:gd name="connsiteX389" fmla="*/ 200025 w 497681"/>
                <a:gd name="connsiteY389" fmla="*/ 285750 h 429408"/>
                <a:gd name="connsiteX390" fmla="*/ 223837 w 497681"/>
                <a:gd name="connsiteY390" fmla="*/ 283369 h 429408"/>
                <a:gd name="connsiteX391" fmla="*/ 252412 w 497681"/>
                <a:gd name="connsiteY391" fmla="*/ 278607 h 429408"/>
                <a:gd name="connsiteX392" fmla="*/ 269081 w 497681"/>
                <a:gd name="connsiteY392" fmla="*/ 280988 h 429408"/>
                <a:gd name="connsiteX393" fmla="*/ 250031 w 497681"/>
                <a:gd name="connsiteY393" fmla="*/ 283369 h 429408"/>
                <a:gd name="connsiteX394" fmla="*/ 242887 w 497681"/>
                <a:gd name="connsiteY394" fmla="*/ 285750 h 429408"/>
                <a:gd name="connsiteX395" fmla="*/ 273843 w 497681"/>
                <a:gd name="connsiteY395" fmla="*/ 290513 h 429408"/>
                <a:gd name="connsiteX396" fmla="*/ 316706 w 497681"/>
                <a:gd name="connsiteY396" fmla="*/ 295275 h 429408"/>
                <a:gd name="connsiteX397" fmla="*/ 323850 w 497681"/>
                <a:gd name="connsiteY397" fmla="*/ 297657 h 429408"/>
                <a:gd name="connsiteX398" fmla="*/ 333375 w 497681"/>
                <a:gd name="connsiteY398" fmla="*/ 300038 h 429408"/>
                <a:gd name="connsiteX399" fmla="*/ 340518 w 497681"/>
                <a:gd name="connsiteY399" fmla="*/ 304800 h 429408"/>
                <a:gd name="connsiteX400" fmla="*/ 350043 w 497681"/>
                <a:gd name="connsiteY400" fmla="*/ 307182 h 429408"/>
                <a:gd name="connsiteX401" fmla="*/ 371475 w 497681"/>
                <a:gd name="connsiteY401" fmla="*/ 311944 h 429408"/>
                <a:gd name="connsiteX402" fmla="*/ 378618 w 497681"/>
                <a:gd name="connsiteY402" fmla="*/ 314325 h 429408"/>
                <a:gd name="connsiteX403" fmla="*/ 390525 w 497681"/>
                <a:gd name="connsiteY403" fmla="*/ 316707 h 429408"/>
                <a:gd name="connsiteX404" fmla="*/ 404812 w 497681"/>
                <a:gd name="connsiteY404" fmla="*/ 326232 h 429408"/>
                <a:gd name="connsiteX405" fmla="*/ 421481 w 497681"/>
                <a:gd name="connsiteY405" fmla="*/ 338138 h 429408"/>
                <a:gd name="connsiteX406" fmla="*/ 428625 w 497681"/>
                <a:gd name="connsiteY406" fmla="*/ 345282 h 429408"/>
                <a:gd name="connsiteX407" fmla="*/ 435768 w 497681"/>
                <a:gd name="connsiteY407" fmla="*/ 350044 h 429408"/>
                <a:gd name="connsiteX408" fmla="*/ 450056 w 497681"/>
                <a:gd name="connsiteY408" fmla="*/ 364332 h 429408"/>
                <a:gd name="connsiteX409" fmla="*/ 454818 w 497681"/>
                <a:gd name="connsiteY409" fmla="*/ 371475 h 429408"/>
                <a:gd name="connsiteX410" fmla="*/ 461962 w 497681"/>
                <a:gd name="connsiteY410" fmla="*/ 376238 h 429408"/>
                <a:gd name="connsiteX411" fmla="*/ 471487 w 497681"/>
                <a:gd name="connsiteY411" fmla="*/ 390525 h 429408"/>
                <a:gd name="connsiteX412" fmla="*/ 478631 w 497681"/>
                <a:gd name="connsiteY412" fmla="*/ 404813 h 429408"/>
                <a:gd name="connsiteX413" fmla="*/ 481012 w 497681"/>
                <a:gd name="connsiteY413" fmla="*/ 414338 h 429408"/>
                <a:gd name="connsiteX414" fmla="*/ 485775 w 497681"/>
                <a:gd name="connsiteY414" fmla="*/ 428625 h 429408"/>
                <a:gd name="connsiteX415" fmla="*/ 481012 w 497681"/>
                <a:gd name="connsiteY415" fmla="*/ 421482 h 429408"/>
                <a:gd name="connsiteX416" fmla="*/ 476250 w 497681"/>
                <a:gd name="connsiteY416" fmla="*/ 411957 h 429408"/>
                <a:gd name="connsiteX417" fmla="*/ 461962 w 497681"/>
                <a:gd name="connsiteY417" fmla="*/ 397669 h 429408"/>
                <a:gd name="connsiteX418" fmla="*/ 450056 w 497681"/>
                <a:gd name="connsiteY418" fmla="*/ 383382 h 429408"/>
                <a:gd name="connsiteX419" fmla="*/ 447675 w 497681"/>
                <a:gd name="connsiteY419" fmla="*/ 376238 h 429408"/>
                <a:gd name="connsiteX420" fmla="*/ 433387 w 497681"/>
                <a:gd name="connsiteY420" fmla="*/ 366713 h 429408"/>
                <a:gd name="connsiteX421" fmla="*/ 421481 w 497681"/>
                <a:gd name="connsiteY421" fmla="*/ 352425 h 429408"/>
                <a:gd name="connsiteX422" fmla="*/ 407193 w 497681"/>
                <a:gd name="connsiteY422" fmla="*/ 342900 h 429408"/>
                <a:gd name="connsiteX423" fmla="*/ 397668 w 497681"/>
                <a:gd name="connsiteY423" fmla="*/ 335757 h 429408"/>
                <a:gd name="connsiteX424" fmla="*/ 364331 w 497681"/>
                <a:gd name="connsiteY424" fmla="*/ 330994 h 429408"/>
                <a:gd name="connsiteX425" fmla="*/ 357187 w 497681"/>
                <a:gd name="connsiteY425" fmla="*/ 328613 h 429408"/>
                <a:gd name="connsiteX426" fmla="*/ 347662 w 497681"/>
                <a:gd name="connsiteY426" fmla="*/ 326232 h 429408"/>
                <a:gd name="connsiteX427" fmla="*/ 340518 w 497681"/>
                <a:gd name="connsiteY427" fmla="*/ 321469 h 429408"/>
                <a:gd name="connsiteX428" fmla="*/ 326231 w 497681"/>
                <a:gd name="connsiteY428" fmla="*/ 316707 h 429408"/>
                <a:gd name="connsiteX429" fmla="*/ 319087 w 497681"/>
                <a:gd name="connsiteY429" fmla="*/ 314325 h 429408"/>
                <a:gd name="connsiteX430" fmla="*/ 309562 w 497681"/>
                <a:gd name="connsiteY430" fmla="*/ 311944 h 429408"/>
                <a:gd name="connsiteX431" fmla="*/ 276225 w 497681"/>
                <a:gd name="connsiteY431" fmla="*/ 304800 h 429408"/>
                <a:gd name="connsiteX432" fmla="*/ 169068 w 497681"/>
                <a:gd name="connsiteY432" fmla="*/ 309563 h 429408"/>
                <a:gd name="connsiteX433" fmla="*/ 159543 w 497681"/>
                <a:gd name="connsiteY433" fmla="*/ 311944 h 429408"/>
                <a:gd name="connsiteX434" fmla="*/ 147637 w 497681"/>
                <a:gd name="connsiteY434" fmla="*/ 314325 h 429408"/>
                <a:gd name="connsiteX435" fmla="*/ 140493 w 497681"/>
                <a:gd name="connsiteY435" fmla="*/ 316707 h 429408"/>
                <a:gd name="connsiteX436" fmla="*/ 130968 w 497681"/>
                <a:gd name="connsiteY436" fmla="*/ 319088 h 429408"/>
                <a:gd name="connsiteX437" fmla="*/ 116681 w 497681"/>
                <a:gd name="connsiteY437" fmla="*/ 330994 h 429408"/>
                <a:gd name="connsiteX438" fmla="*/ 109537 w 497681"/>
                <a:gd name="connsiteY438" fmla="*/ 335757 h 429408"/>
                <a:gd name="connsiteX439" fmla="*/ 92868 w 497681"/>
                <a:gd name="connsiteY439" fmla="*/ 345282 h 429408"/>
                <a:gd name="connsiteX440" fmla="*/ 57150 w 497681"/>
                <a:gd name="connsiteY440" fmla="*/ 347663 h 429408"/>
                <a:gd name="connsiteX441" fmla="*/ 50006 w 497681"/>
                <a:gd name="connsiteY441" fmla="*/ 352425 h 429408"/>
                <a:gd name="connsiteX442" fmla="*/ 83343 w 497681"/>
                <a:gd name="connsiteY442" fmla="*/ 342900 h 429408"/>
                <a:gd name="connsiteX443" fmla="*/ 92868 w 497681"/>
                <a:gd name="connsiteY443" fmla="*/ 338138 h 429408"/>
                <a:gd name="connsiteX444" fmla="*/ 100012 w 497681"/>
                <a:gd name="connsiteY444" fmla="*/ 335757 h 429408"/>
                <a:gd name="connsiteX445" fmla="*/ 83343 w 497681"/>
                <a:gd name="connsiteY445" fmla="*/ 338138 h 429408"/>
                <a:gd name="connsiteX446" fmla="*/ 59531 w 497681"/>
                <a:gd name="connsiteY446" fmla="*/ 354807 h 429408"/>
                <a:gd name="connsiteX447" fmla="*/ 50006 w 497681"/>
                <a:gd name="connsiteY447" fmla="*/ 361950 h 429408"/>
                <a:gd name="connsiteX448" fmla="*/ 33337 w 497681"/>
                <a:gd name="connsiteY448" fmla="*/ 369094 h 429408"/>
                <a:gd name="connsiteX449" fmla="*/ 16668 w 497681"/>
                <a:gd name="connsiteY449" fmla="*/ 376238 h 429408"/>
                <a:gd name="connsiteX450" fmla="*/ 11906 w 497681"/>
                <a:gd name="connsiteY450" fmla="*/ 383382 h 429408"/>
                <a:gd name="connsiteX451" fmla="*/ 4762 w 497681"/>
                <a:gd name="connsiteY451" fmla="*/ 390525 h 429408"/>
                <a:gd name="connsiteX452" fmla="*/ 0 w 497681"/>
                <a:gd name="connsiteY452" fmla="*/ 400050 h 429408"/>
                <a:gd name="connsiteX453" fmla="*/ 100012 w 497681"/>
                <a:gd name="connsiteY453" fmla="*/ 300038 h 42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497681" h="429408">
                  <a:moveTo>
                    <a:pt x="9525" y="142875"/>
                  </a:moveTo>
                  <a:lnTo>
                    <a:pt x="9525" y="142875"/>
                  </a:lnTo>
                  <a:cubicBezTo>
                    <a:pt x="8731" y="210344"/>
                    <a:pt x="7143" y="277808"/>
                    <a:pt x="7143" y="345282"/>
                  </a:cubicBezTo>
                  <a:cubicBezTo>
                    <a:pt x="7143" y="352470"/>
                    <a:pt x="7252" y="359894"/>
                    <a:pt x="9525" y="366713"/>
                  </a:cubicBezTo>
                  <a:cubicBezTo>
                    <a:pt x="10319" y="369094"/>
                    <a:pt x="10687" y="361763"/>
                    <a:pt x="11906" y="359569"/>
                  </a:cubicBezTo>
                  <a:cubicBezTo>
                    <a:pt x="14686" y="354566"/>
                    <a:pt x="18256" y="350044"/>
                    <a:pt x="21431" y="345282"/>
                  </a:cubicBezTo>
                  <a:cubicBezTo>
                    <a:pt x="23018" y="342901"/>
                    <a:pt x="23812" y="339726"/>
                    <a:pt x="26193" y="338138"/>
                  </a:cubicBezTo>
                  <a:lnTo>
                    <a:pt x="33337" y="333375"/>
                  </a:lnTo>
                  <a:cubicBezTo>
                    <a:pt x="39005" y="316373"/>
                    <a:pt x="40885" y="323265"/>
                    <a:pt x="33337" y="311944"/>
                  </a:cubicBezTo>
                  <a:lnTo>
                    <a:pt x="28575" y="297657"/>
                  </a:lnTo>
                  <a:lnTo>
                    <a:pt x="26193" y="290513"/>
                  </a:lnTo>
                  <a:cubicBezTo>
                    <a:pt x="26987" y="284163"/>
                    <a:pt x="27602" y="277788"/>
                    <a:pt x="28575" y="271463"/>
                  </a:cubicBezTo>
                  <a:cubicBezTo>
                    <a:pt x="29190" y="267463"/>
                    <a:pt x="30956" y="263604"/>
                    <a:pt x="30956" y="259557"/>
                  </a:cubicBezTo>
                  <a:cubicBezTo>
                    <a:pt x="30956" y="151760"/>
                    <a:pt x="33202" y="175121"/>
                    <a:pt x="26193" y="119063"/>
                  </a:cubicBezTo>
                  <a:cubicBezTo>
                    <a:pt x="25399" y="121444"/>
                    <a:pt x="24934" y="123962"/>
                    <a:pt x="23812" y="126207"/>
                  </a:cubicBezTo>
                  <a:cubicBezTo>
                    <a:pt x="14576" y="144679"/>
                    <a:pt x="22658" y="122529"/>
                    <a:pt x="16668" y="140494"/>
                  </a:cubicBezTo>
                  <a:cubicBezTo>
                    <a:pt x="15874" y="138113"/>
                    <a:pt x="14010" y="135845"/>
                    <a:pt x="14287" y="133350"/>
                  </a:cubicBezTo>
                  <a:cubicBezTo>
                    <a:pt x="14842" y="128361"/>
                    <a:pt x="17462" y="123825"/>
                    <a:pt x="19050" y="119063"/>
                  </a:cubicBezTo>
                  <a:cubicBezTo>
                    <a:pt x="19844" y="116682"/>
                    <a:pt x="20039" y="114008"/>
                    <a:pt x="21431" y="111919"/>
                  </a:cubicBezTo>
                  <a:cubicBezTo>
                    <a:pt x="23018" y="109538"/>
                    <a:pt x="24913" y="107335"/>
                    <a:pt x="26193" y="104775"/>
                  </a:cubicBezTo>
                  <a:cubicBezTo>
                    <a:pt x="27316" y="102530"/>
                    <a:pt x="27452" y="99877"/>
                    <a:pt x="28575" y="97632"/>
                  </a:cubicBezTo>
                  <a:cubicBezTo>
                    <a:pt x="29855" y="95072"/>
                    <a:pt x="32175" y="93103"/>
                    <a:pt x="33337" y="90488"/>
                  </a:cubicBezTo>
                  <a:cubicBezTo>
                    <a:pt x="35544" y="85522"/>
                    <a:pt x="37288" y="73516"/>
                    <a:pt x="42862" y="69057"/>
                  </a:cubicBezTo>
                  <a:cubicBezTo>
                    <a:pt x="44822" y="67489"/>
                    <a:pt x="47761" y="67798"/>
                    <a:pt x="50006" y="66675"/>
                  </a:cubicBezTo>
                  <a:cubicBezTo>
                    <a:pt x="52566" y="65395"/>
                    <a:pt x="54769" y="63500"/>
                    <a:pt x="57150" y="61913"/>
                  </a:cubicBezTo>
                  <a:cubicBezTo>
                    <a:pt x="56356" y="67469"/>
                    <a:pt x="55869" y="73078"/>
                    <a:pt x="54768" y="78582"/>
                  </a:cubicBezTo>
                  <a:cubicBezTo>
                    <a:pt x="54276" y="81043"/>
                    <a:pt x="53076" y="83312"/>
                    <a:pt x="52387" y="85725"/>
                  </a:cubicBezTo>
                  <a:cubicBezTo>
                    <a:pt x="51488" y="88872"/>
                    <a:pt x="50800" y="92075"/>
                    <a:pt x="50006" y="95250"/>
                  </a:cubicBezTo>
                  <a:cubicBezTo>
                    <a:pt x="50800" y="153194"/>
                    <a:pt x="51024" y="211149"/>
                    <a:pt x="52387" y="269082"/>
                  </a:cubicBezTo>
                  <a:cubicBezTo>
                    <a:pt x="52844" y="288527"/>
                    <a:pt x="54370" y="295272"/>
                    <a:pt x="57150" y="311944"/>
                  </a:cubicBezTo>
                  <a:cubicBezTo>
                    <a:pt x="73235" y="306582"/>
                    <a:pt x="55800" y="314018"/>
                    <a:pt x="69056" y="302419"/>
                  </a:cubicBezTo>
                  <a:cubicBezTo>
                    <a:pt x="69068" y="302409"/>
                    <a:pt x="86909" y="290517"/>
                    <a:pt x="90487" y="288132"/>
                  </a:cubicBezTo>
                  <a:cubicBezTo>
                    <a:pt x="92868" y="286544"/>
                    <a:pt x="94916" y="284274"/>
                    <a:pt x="97631" y="283369"/>
                  </a:cubicBezTo>
                  <a:cubicBezTo>
                    <a:pt x="128282" y="273153"/>
                    <a:pt x="96897" y="282958"/>
                    <a:pt x="123825" y="276225"/>
                  </a:cubicBezTo>
                  <a:cubicBezTo>
                    <a:pt x="137560" y="272791"/>
                    <a:pt x="124069" y="273970"/>
                    <a:pt x="142875" y="271463"/>
                  </a:cubicBezTo>
                  <a:cubicBezTo>
                    <a:pt x="150782" y="270409"/>
                    <a:pt x="158765" y="270014"/>
                    <a:pt x="166687" y="269082"/>
                  </a:cubicBezTo>
                  <a:cubicBezTo>
                    <a:pt x="172261" y="268426"/>
                    <a:pt x="177800" y="267494"/>
                    <a:pt x="183356" y="266700"/>
                  </a:cubicBezTo>
                  <a:cubicBezTo>
                    <a:pt x="202482" y="260325"/>
                    <a:pt x="184848" y="265535"/>
                    <a:pt x="226218" y="261938"/>
                  </a:cubicBezTo>
                  <a:cubicBezTo>
                    <a:pt x="232593" y="261384"/>
                    <a:pt x="238918" y="260351"/>
                    <a:pt x="245268" y="259557"/>
                  </a:cubicBezTo>
                  <a:cubicBezTo>
                    <a:pt x="266699" y="261144"/>
                    <a:pt x="291681" y="252399"/>
                    <a:pt x="309562" y="264319"/>
                  </a:cubicBezTo>
                  <a:cubicBezTo>
                    <a:pt x="314325" y="267494"/>
                    <a:pt x="318420" y="272034"/>
                    <a:pt x="323850" y="273844"/>
                  </a:cubicBezTo>
                  <a:cubicBezTo>
                    <a:pt x="342718" y="280134"/>
                    <a:pt x="333185" y="277782"/>
                    <a:pt x="352425" y="280988"/>
                  </a:cubicBezTo>
                  <a:cubicBezTo>
                    <a:pt x="363744" y="288534"/>
                    <a:pt x="356854" y="284846"/>
                    <a:pt x="373856" y="290513"/>
                  </a:cubicBezTo>
                  <a:cubicBezTo>
                    <a:pt x="378944" y="292209"/>
                    <a:pt x="385294" y="294528"/>
                    <a:pt x="390525" y="295275"/>
                  </a:cubicBezTo>
                  <a:cubicBezTo>
                    <a:pt x="398422" y="296403"/>
                    <a:pt x="406400" y="296863"/>
                    <a:pt x="414337" y="297657"/>
                  </a:cubicBezTo>
                  <a:cubicBezTo>
                    <a:pt x="432284" y="303638"/>
                    <a:pt x="410171" y="295573"/>
                    <a:pt x="428625" y="304800"/>
                  </a:cubicBezTo>
                  <a:cubicBezTo>
                    <a:pt x="430870" y="305923"/>
                    <a:pt x="433574" y="305963"/>
                    <a:pt x="435768" y="307182"/>
                  </a:cubicBezTo>
                  <a:cubicBezTo>
                    <a:pt x="440772" y="309962"/>
                    <a:pt x="445293" y="313532"/>
                    <a:pt x="450056" y="316707"/>
                  </a:cubicBezTo>
                  <a:lnTo>
                    <a:pt x="457200" y="321469"/>
                  </a:lnTo>
                  <a:lnTo>
                    <a:pt x="464343" y="326232"/>
                  </a:lnTo>
                  <a:lnTo>
                    <a:pt x="478631" y="347663"/>
                  </a:lnTo>
                  <a:cubicBezTo>
                    <a:pt x="480218" y="350044"/>
                    <a:pt x="482488" y="352092"/>
                    <a:pt x="483393" y="354807"/>
                  </a:cubicBezTo>
                  <a:cubicBezTo>
                    <a:pt x="486810" y="365055"/>
                    <a:pt x="485166" y="359515"/>
                    <a:pt x="488156" y="371475"/>
                  </a:cubicBezTo>
                  <a:cubicBezTo>
                    <a:pt x="487362" y="344488"/>
                    <a:pt x="487030" y="317483"/>
                    <a:pt x="485775" y="290513"/>
                  </a:cubicBezTo>
                  <a:cubicBezTo>
                    <a:pt x="485441" y="283333"/>
                    <a:pt x="485666" y="275901"/>
                    <a:pt x="483393" y="269082"/>
                  </a:cubicBezTo>
                  <a:cubicBezTo>
                    <a:pt x="481583" y="263652"/>
                    <a:pt x="473868" y="254794"/>
                    <a:pt x="473868" y="254794"/>
                  </a:cubicBezTo>
                  <a:cubicBezTo>
                    <a:pt x="472281" y="250032"/>
                    <a:pt x="473283" y="243291"/>
                    <a:pt x="469106" y="240507"/>
                  </a:cubicBezTo>
                  <a:cubicBezTo>
                    <a:pt x="464343" y="237332"/>
                    <a:pt x="458865" y="235030"/>
                    <a:pt x="454818" y="230982"/>
                  </a:cubicBezTo>
                  <a:cubicBezTo>
                    <a:pt x="452437" y="228601"/>
                    <a:pt x="450599" y="225509"/>
                    <a:pt x="447675" y="223838"/>
                  </a:cubicBezTo>
                  <a:cubicBezTo>
                    <a:pt x="444834" y="222214"/>
                    <a:pt x="441297" y="222356"/>
                    <a:pt x="438150" y="221457"/>
                  </a:cubicBezTo>
                  <a:cubicBezTo>
                    <a:pt x="435736" y="220767"/>
                    <a:pt x="433441" y="219684"/>
                    <a:pt x="431006" y="219075"/>
                  </a:cubicBezTo>
                  <a:cubicBezTo>
                    <a:pt x="427080" y="218093"/>
                    <a:pt x="423092" y="217359"/>
                    <a:pt x="419100" y="216694"/>
                  </a:cubicBezTo>
                  <a:cubicBezTo>
                    <a:pt x="398327" y="213232"/>
                    <a:pt x="394284" y="213731"/>
                    <a:pt x="369093" y="211932"/>
                  </a:cubicBezTo>
                  <a:cubicBezTo>
                    <a:pt x="366712" y="211138"/>
                    <a:pt x="364460" y="209550"/>
                    <a:pt x="361950" y="209550"/>
                  </a:cubicBezTo>
                  <a:cubicBezTo>
                    <a:pt x="354691" y="209550"/>
                    <a:pt x="335518" y="211781"/>
                    <a:pt x="326231" y="214313"/>
                  </a:cubicBezTo>
                  <a:cubicBezTo>
                    <a:pt x="321388" y="215634"/>
                    <a:pt x="316706" y="217487"/>
                    <a:pt x="311943" y="219075"/>
                  </a:cubicBezTo>
                  <a:lnTo>
                    <a:pt x="304800" y="221457"/>
                  </a:lnTo>
                  <a:cubicBezTo>
                    <a:pt x="298495" y="202547"/>
                    <a:pt x="304369" y="222131"/>
                    <a:pt x="300037" y="180975"/>
                  </a:cubicBezTo>
                  <a:cubicBezTo>
                    <a:pt x="299613" y="176950"/>
                    <a:pt x="298380" y="173051"/>
                    <a:pt x="297656" y="169069"/>
                  </a:cubicBezTo>
                  <a:cubicBezTo>
                    <a:pt x="296792" y="164319"/>
                    <a:pt x="296165" y="159527"/>
                    <a:pt x="295275" y="154782"/>
                  </a:cubicBezTo>
                  <a:cubicBezTo>
                    <a:pt x="293783" y="146826"/>
                    <a:pt x="291843" y="138954"/>
                    <a:pt x="290512" y="130969"/>
                  </a:cubicBezTo>
                  <a:cubicBezTo>
                    <a:pt x="289086" y="122410"/>
                    <a:pt x="288947" y="116997"/>
                    <a:pt x="285750" y="109538"/>
                  </a:cubicBezTo>
                  <a:cubicBezTo>
                    <a:pt x="284352" y="106275"/>
                    <a:pt x="282748" y="103095"/>
                    <a:pt x="280987" y="100013"/>
                  </a:cubicBezTo>
                  <a:cubicBezTo>
                    <a:pt x="279567" y="97528"/>
                    <a:pt x="277387" y="95484"/>
                    <a:pt x="276225" y="92869"/>
                  </a:cubicBezTo>
                  <a:cubicBezTo>
                    <a:pt x="276219" y="92855"/>
                    <a:pt x="270274" y="75017"/>
                    <a:pt x="269081" y="71438"/>
                  </a:cubicBezTo>
                  <a:cubicBezTo>
                    <a:pt x="268287" y="69057"/>
                    <a:pt x="268789" y="65686"/>
                    <a:pt x="266700" y="64294"/>
                  </a:cubicBezTo>
                  <a:cubicBezTo>
                    <a:pt x="246227" y="50647"/>
                    <a:pt x="272130" y="67009"/>
                    <a:pt x="252412" y="57150"/>
                  </a:cubicBezTo>
                  <a:cubicBezTo>
                    <a:pt x="249852" y="55870"/>
                    <a:pt x="247649" y="53975"/>
                    <a:pt x="245268" y="52388"/>
                  </a:cubicBezTo>
                  <a:cubicBezTo>
                    <a:pt x="232569" y="33337"/>
                    <a:pt x="249237" y="56357"/>
                    <a:pt x="233362" y="40482"/>
                  </a:cubicBezTo>
                  <a:cubicBezTo>
                    <a:pt x="217483" y="24603"/>
                    <a:pt x="240511" y="41279"/>
                    <a:pt x="221456" y="28575"/>
                  </a:cubicBezTo>
                  <a:cubicBezTo>
                    <a:pt x="219868" y="26194"/>
                    <a:pt x="219120" y="22949"/>
                    <a:pt x="216693" y="21432"/>
                  </a:cubicBezTo>
                  <a:cubicBezTo>
                    <a:pt x="212436" y="18771"/>
                    <a:pt x="207168" y="18257"/>
                    <a:pt x="202406" y="16669"/>
                  </a:cubicBezTo>
                  <a:cubicBezTo>
                    <a:pt x="198178" y="15260"/>
                    <a:pt x="189847" y="12281"/>
                    <a:pt x="185737" y="11907"/>
                  </a:cubicBezTo>
                  <a:cubicBezTo>
                    <a:pt x="171486" y="10611"/>
                    <a:pt x="157162" y="10319"/>
                    <a:pt x="142875" y="9525"/>
                  </a:cubicBezTo>
                  <a:cubicBezTo>
                    <a:pt x="138415" y="9822"/>
                    <a:pt x="111374" y="8608"/>
                    <a:pt x="100012" y="14288"/>
                  </a:cubicBezTo>
                  <a:cubicBezTo>
                    <a:pt x="97452" y="15568"/>
                    <a:pt x="95249" y="17463"/>
                    <a:pt x="92868" y="19050"/>
                  </a:cubicBezTo>
                  <a:cubicBezTo>
                    <a:pt x="91281" y="21431"/>
                    <a:pt x="90130" y="24170"/>
                    <a:pt x="88106" y="26194"/>
                  </a:cubicBezTo>
                  <a:cubicBezTo>
                    <a:pt x="86082" y="28218"/>
                    <a:pt x="82847" y="28803"/>
                    <a:pt x="80962" y="30957"/>
                  </a:cubicBezTo>
                  <a:cubicBezTo>
                    <a:pt x="77193" y="35264"/>
                    <a:pt x="71437" y="45244"/>
                    <a:pt x="71437" y="45244"/>
                  </a:cubicBezTo>
                  <a:cubicBezTo>
                    <a:pt x="70643" y="47625"/>
                    <a:pt x="70275" y="50194"/>
                    <a:pt x="69056" y="52388"/>
                  </a:cubicBezTo>
                  <a:cubicBezTo>
                    <a:pt x="66276" y="57391"/>
                    <a:pt x="56498" y="71529"/>
                    <a:pt x="59531" y="66675"/>
                  </a:cubicBezTo>
                  <a:cubicBezTo>
                    <a:pt x="63500" y="60325"/>
                    <a:pt x="66142" y="52920"/>
                    <a:pt x="71437" y="47625"/>
                  </a:cubicBezTo>
                  <a:cubicBezTo>
                    <a:pt x="73818" y="45244"/>
                    <a:pt x="76425" y="43069"/>
                    <a:pt x="78581" y="40482"/>
                  </a:cubicBezTo>
                  <a:cubicBezTo>
                    <a:pt x="88505" y="28573"/>
                    <a:pt x="77387" y="37309"/>
                    <a:pt x="90487" y="28575"/>
                  </a:cubicBezTo>
                  <a:cubicBezTo>
                    <a:pt x="96044" y="20242"/>
                    <a:pt x="97633" y="15875"/>
                    <a:pt x="109537" y="11907"/>
                  </a:cubicBezTo>
                  <a:lnTo>
                    <a:pt x="123825" y="7144"/>
                  </a:lnTo>
                  <a:lnTo>
                    <a:pt x="130968" y="4763"/>
                  </a:lnTo>
                  <a:cubicBezTo>
                    <a:pt x="141287" y="5557"/>
                    <a:pt x="151753" y="5237"/>
                    <a:pt x="161925" y="7144"/>
                  </a:cubicBezTo>
                  <a:cubicBezTo>
                    <a:pt x="164738" y="7671"/>
                    <a:pt x="166453" y="10745"/>
                    <a:pt x="169068" y="11907"/>
                  </a:cubicBezTo>
                  <a:cubicBezTo>
                    <a:pt x="173656" y="13946"/>
                    <a:pt x="178593" y="15082"/>
                    <a:pt x="183356" y="16669"/>
                  </a:cubicBezTo>
                  <a:cubicBezTo>
                    <a:pt x="185737" y="17463"/>
                    <a:pt x="188015" y="18695"/>
                    <a:pt x="190500" y="19050"/>
                  </a:cubicBezTo>
                  <a:lnTo>
                    <a:pt x="207168" y="21432"/>
                  </a:lnTo>
                  <a:cubicBezTo>
                    <a:pt x="211931" y="23019"/>
                    <a:pt x="217279" y="23409"/>
                    <a:pt x="221456" y="26194"/>
                  </a:cubicBezTo>
                  <a:cubicBezTo>
                    <a:pt x="223837" y="27782"/>
                    <a:pt x="225885" y="30052"/>
                    <a:pt x="228600" y="30957"/>
                  </a:cubicBezTo>
                  <a:cubicBezTo>
                    <a:pt x="233180" y="32484"/>
                    <a:pt x="238174" y="32291"/>
                    <a:pt x="242887" y="33338"/>
                  </a:cubicBezTo>
                  <a:cubicBezTo>
                    <a:pt x="245337" y="33882"/>
                    <a:pt x="247650" y="34925"/>
                    <a:pt x="250031" y="35719"/>
                  </a:cubicBezTo>
                  <a:cubicBezTo>
                    <a:pt x="263231" y="44520"/>
                    <a:pt x="252791" y="35447"/>
                    <a:pt x="259556" y="47625"/>
                  </a:cubicBezTo>
                  <a:cubicBezTo>
                    <a:pt x="262336" y="52629"/>
                    <a:pt x="269081" y="61913"/>
                    <a:pt x="269081" y="61913"/>
                  </a:cubicBezTo>
                  <a:cubicBezTo>
                    <a:pt x="269875" y="64294"/>
                    <a:pt x="270772" y="66643"/>
                    <a:pt x="271462" y="69057"/>
                  </a:cubicBezTo>
                  <a:cubicBezTo>
                    <a:pt x="278977" y="95362"/>
                    <a:pt x="273178" y="95861"/>
                    <a:pt x="271462" y="140494"/>
                  </a:cubicBezTo>
                  <a:cubicBezTo>
                    <a:pt x="266345" y="104672"/>
                    <a:pt x="270251" y="117806"/>
                    <a:pt x="264318" y="100013"/>
                  </a:cubicBezTo>
                  <a:cubicBezTo>
                    <a:pt x="263524" y="103188"/>
                    <a:pt x="262475" y="106310"/>
                    <a:pt x="261937" y="109538"/>
                  </a:cubicBezTo>
                  <a:cubicBezTo>
                    <a:pt x="258137" y="132341"/>
                    <a:pt x="258406" y="145556"/>
                    <a:pt x="261937" y="171450"/>
                  </a:cubicBezTo>
                  <a:cubicBezTo>
                    <a:pt x="262417" y="174967"/>
                    <a:pt x="265112" y="177800"/>
                    <a:pt x="266700" y="180975"/>
                  </a:cubicBezTo>
                  <a:cubicBezTo>
                    <a:pt x="267494" y="178594"/>
                    <a:pt x="269081" y="176342"/>
                    <a:pt x="269081" y="173832"/>
                  </a:cubicBezTo>
                  <a:cubicBezTo>
                    <a:pt x="269081" y="169357"/>
                    <a:pt x="263806" y="150442"/>
                    <a:pt x="261937" y="147638"/>
                  </a:cubicBezTo>
                  <a:cubicBezTo>
                    <a:pt x="260350" y="145257"/>
                    <a:pt x="258455" y="143054"/>
                    <a:pt x="257175" y="140494"/>
                  </a:cubicBezTo>
                  <a:cubicBezTo>
                    <a:pt x="247319" y="120782"/>
                    <a:pt x="263674" y="146671"/>
                    <a:pt x="250031" y="126207"/>
                  </a:cubicBezTo>
                  <a:cubicBezTo>
                    <a:pt x="248094" y="120396"/>
                    <a:pt x="247504" y="116536"/>
                    <a:pt x="242887" y="111919"/>
                  </a:cubicBezTo>
                  <a:cubicBezTo>
                    <a:pt x="240863" y="109895"/>
                    <a:pt x="238124" y="108744"/>
                    <a:pt x="235743" y="107157"/>
                  </a:cubicBezTo>
                  <a:cubicBezTo>
                    <a:pt x="224403" y="90146"/>
                    <a:pt x="231771" y="94257"/>
                    <a:pt x="216693" y="90488"/>
                  </a:cubicBezTo>
                  <a:lnTo>
                    <a:pt x="195262" y="76200"/>
                  </a:lnTo>
                  <a:cubicBezTo>
                    <a:pt x="192881" y="74613"/>
                    <a:pt x="190833" y="72343"/>
                    <a:pt x="188118" y="71438"/>
                  </a:cubicBezTo>
                  <a:lnTo>
                    <a:pt x="173831" y="66675"/>
                  </a:lnTo>
                  <a:cubicBezTo>
                    <a:pt x="156368" y="67469"/>
                    <a:pt x="138824" y="67195"/>
                    <a:pt x="121443" y="69057"/>
                  </a:cubicBezTo>
                  <a:cubicBezTo>
                    <a:pt x="116452" y="69592"/>
                    <a:pt x="107156" y="73819"/>
                    <a:pt x="107156" y="73819"/>
                  </a:cubicBezTo>
                  <a:lnTo>
                    <a:pt x="85725" y="88107"/>
                  </a:lnTo>
                  <a:lnTo>
                    <a:pt x="78581" y="92869"/>
                  </a:lnTo>
                  <a:cubicBezTo>
                    <a:pt x="67664" y="109246"/>
                    <a:pt x="70866" y="112587"/>
                    <a:pt x="66675" y="100013"/>
                  </a:cubicBezTo>
                  <a:cubicBezTo>
                    <a:pt x="67469" y="97632"/>
                    <a:pt x="68366" y="95283"/>
                    <a:pt x="69056" y="92869"/>
                  </a:cubicBezTo>
                  <a:cubicBezTo>
                    <a:pt x="69955" y="89722"/>
                    <a:pt x="70319" y="86420"/>
                    <a:pt x="71437" y="83344"/>
                  </a:cubicBezTo>
                  <a:cubicBezTo>
                    <a:pt x="74166" y="75838"/>
                    <a:pt x="77851" y="66122"/>
                    <a:pt x="83343" y="59532"/>
                  </a:cubicBezTo>
                  <a:cubicBezTo>
                    <a:pt x="102847" y="36127"/>
                    <a:pt x="78900" y="66356"/>
                    <a:pt x="97631" y="47625"/>
                  </a:cubicBezTo>
                  <a:cubicBezTo>
                    <a:pt x="101225" y="44031"/>
                    <a:pt x="103562" y="39313"/>
                    <a:pt x="107156" y="35719"/>
                  </a:cubicBezTo>
                  <a:cubicBezTo>
                    <a:pt x="111770" y="31105"/>
                    <a:pt x="115635" y="30512"/>
                    <a:pt x="121443" y="28575"/>
                  </a:cubicBezTo>
                  <a:cubicBezTo>
                    <a:pt x="123824" y="30163"/>
                    <a:pt x="125846" y="32516"/>
                    <a:pt x="128587" y="33338"/>
                  </a:cubicBezTo>
                  <a:cubicBezTo>
                    <a:pt x="133963" y="34951"/>
                    <a:pt x="140766" y="32351"/>
                    <a:pt x="145256" y="35719"/>
                  </a:cubicBezTo>
                  <a:cubicBezTo>
                    <a:pt x="147546" y="37436"/>
                    <a:pt x="140597" y="39062"/>
                    <a:pt x="138112" y="40482"/>
                  </a:cubicBezTo>
                  <a:cubicBezTo>
                    <a:pt x="119805" y="50943"/>
                    <a:pt x="137277" y="38727"/>
                    <a:pt x="119062" y="52388"/>
                  </a:cubicBezTo>
                  <a:cubicBezTo>
                    <a:pt x="136191" y="58097"/>
                    <a:pt x="119671" y="52388"/>
                    <a:pt x="116681" y="52388"/>
                  </a:cubicBezTo>
                  <a:cubicBezTo>
                    <a:pt x="114171" y="52388"/>
                    <a:pt x="111918" y="53975"/>
                    <a:pt x="109537" y="54769"/>
                  </a:cubicBezTo>
                  <a:cubicBezTo>
                    <a:pt x="132556" y="55563"/>
                    <a:pt x="155561" y="57150"/>
                    <a:pt x="178593" y="57150"/>
                  </a:cubicBezTo>
                  <a:cubicBezTo>
                    <a:pt x="183421" y="57150"/>
                    <a:pt x="193480" y="59560"/>
                    <a:pt x="192881" y="54769"/>
                  </a:cubicBezTo>
                  <a:cubicBezTo>
                    <a:pt x="191906" y="46972"/>
                    <a:pt x="169674" y="33741"/>
                    <a:pt x="176212" y="38100"/>
                  </a:cubicBezTo>
                  <a:cubicBezTo>
                    <a:pt x="183356" y="42863"/>
                    <a:pt x="191572" y="46317"/>
                    <a:pt x="197643" y="52388"/>
                  </a:cubicBezTo>
                  <a:cubicBezTo>
                    <a:pt x="218717" y="73462"/>
                    <a:pt x="211711" y="63966"/>
                    <a:pt x="221456" y="78582"/>
                  </a:cubicBezTo>
                  <a:cubicBezTo>
                    <a:pt x="219868" y="73026"/>
                    <a:pt x="219277" y="67082"/>
                    <a:pt x="216693" y="61913"/>
                  </a:cubicBezTo>
                  <a:cubicBezTo>
                    <a:pt x="214420" y="57367"/>
                    <a:pt x="209862" y="54317"/>
                    <a:pt x="207168" y="50007"/>
                  </a:cubicBezTo>
                  <a:cubicBezTo>
                    <a:pt x="205838" y="47878"/>
                    <a:pt x="202542" y="43986"/>
                    <a:pt x="204787" y="42863"/>
                  </a:cubicBezTo>
                  <a:cubicBezTo>
                    <a:pt x="208407" y="41053"/>
                    <a:pt x="212724" y="44450"/>
                    <a:pt x="216693" y="45244"/>
                  </a:cubicBezTo>
                  <a:cubicBezTo>
                    <a:pt x="234795" y="63346"/>
                    <a:pt x="218156" y="49547"/>
                    <a:pt x="233362" y="57150"/>
                  </a:cubicBezTo>
                  <a:cubicBezTo>
                    <a:pt x="237502" y="59220"/>
                    <a:pt x="241128" y="62224"/>
                    <a:pt x="245268" y="64294"/>
                  </a:cubicBezTo>
                  <a:cubicBezTo>
                    <a:pt x="247513" y="65417"/>
                    <a:pt x="254187" y="68450"/>
                    <a:pt x="252412" y="66675"/>
                  </a:cubicBezTo>
                  <a:cubicBezTo>
                    <a:pt x="249902" y="64165"/>
                    <a:pt x="246062" y="63500"/>
                    <a:pt x="242887" y="61913"/>
                  </a:cubicBezTo>
                  <a:cubicBezTo>
                    <a:pt x="226825" y="45850"/>
                    <a:pt x="234990" y="49755"/>
                    <a:pt x="221456" y="45244"/>
                  </a:cubicBezTo>
                  <a:cubicBezTo>
                    <a:pt x="224631" y="52388"/>
                    <a:pt x="227275" y="59792"/>
                    <a:pt x="230981" y="66675"/>
                  </a:cubicBezTo>
                  <a:cubicBezTo>
                    <a:pt x="232863" y="70169"/>
                    <a:pt x="236156" y="72754"/>
                    <a:pt x="238125" y="76200"/>
                  </a:cubicBezTo>
                  <a:cubicBezTo>
                    <a:pt x="239370" y="78379"/>
                    <a:pt x="239383" y="81099"/>
                    <a:pt x="240506" y="83344"/>
                  </a:cubicBezTo>
                  <a:cubicBezTo>
                    <a:pt x="242576" y="87484"/>
                    <a:pt x="245580" y="91110"/>
                    <a:pt x="247650" y="95250"/>
                  </a:cubicBezTo>
                  <a:cubicBezTo>
                    <a:pt x="248773" y="97495"/>
                    <a:pt x="248908" y="100149"/>
                    <a:pt x="250031" y="102394"/>
                  </a:cubicBezTo>
                  <a:cubicBezTo>
                    <a:pt x="252101" y="106534"/>
                    <a:pt x="254927" y="110254"/>
                    <a:pt x="257175" y="114300"/>
                  </a:cubicBezTo>
                  <a:cubicBezTo>
                    <a:pt x="258899" y="117403"/>
                    <a:pt x="260137" y="120765"/>
                    <a:pt x="261937" y="123825"/>
                  </a:cubicBezTo>
                  <a:cubicBezTo>
                    <a:pt x="268080" y="134269"/>
                    <a:pt x="280987" y="154782"/>
                    <a:pt x="280987" y="154782"/>
                  </a:cubicBezTo>
                  <a:cubicBezTo>
                    <a:pt x="281781" y="158751"/>
                    <a:pt x="283090" y="162650"/>
                    <a:pt x="283368" y="166688"/>
                  </a:cubicBezTo>
                  <a:cubicBezTo>
                    <a:pt x="287908" y="232506"/>
                    <a:pt x="279451" y="204939"/>
                    <a:pt x="288131" y="230982"/>
                  </a:cubicBezTo>
                  <a:cubicBezTo>
                    <a:pt x="288066" y="229490"/>
                    <a:pt x="286111" y="164648"/>
                    <a:pt x="283368" y="150019"/>
                  </a:cubicBezTo>
                  <a:cubicBezTo>
                    <a:pt x="282580" y="145818"/>
                    <a:pt x="279958" y="142168"/>
                    <a:pt x="278606" y="138113"/>
                  </a:cubicBezTo>
                  <a:cubicBezTo>
                    <a:pt x="277571" y="135008"/>
                    <a:pt x="276911" y="131788"/>
                    <a:pt x="276225" y="128588"/>
                  </a:cubicBezTo>
                  <a:cubicBezTo>
                    <a:pt x="274529" y="120673"/>
                    <a:pt x="273050" y="112713"/>
                    <a:pt x="271462" y="104775"/>
                  </a:cubicBezTo>
                  <a:cubicBezTo>
                    <a:pt x="270184" y="98383"/>
                    <a:pt x="267772" y="83764"/>
                    <a:pt x="264318" y="78582"/>
                  </a:cubicBezTo>
                  <a:lnTo>
                    <a:pt x="254793" y="64294"/>
                  </a:lnTo>
                  <a:cubicBezTo>
                    <a:pt x="243953" y="31771"/>
                    <a:pt x="255781" y="65011"/>
                    <a:pt x="245268" y="40482"/>
                  </a:cubicBezTo>
                  <a:cubicBezTo>
                    <a:pt x="244279" y="38175"/>
                    <a:pt x="244132" y="35517"/>
                    <a:pt x="242887" y="33338"/>
                  </a:cubicBezTo>
                  <a:cubicBezTo>
                    <a:pt x="240918" y="29892"/>
                    <a:pt x="238050" y="27043"/>
                    <a:pt x="235743" y="23813"/>
                  </a:cubicBezTo>
                  <a:cubicBezTo>
                    <a:pt x="230942" y="17092"/>
                    <a:pt x="231814" y="15452"/>
                    <a:pt x="223837" y="11907"/>
                  </a:cubicBezTo>
                  <a:cubicBezTo>
                    <a:pt x="223823" y="11901"/>
                    <a:pt x="205985" y="5956"/>
                    <a:pt x="202406" y="4763"/>
                  </a:cubicBezTo>
                  <a:lnTo>
                    <a:pt x="195262" y="2382"/>
                  </a:lnTo>
                  <a:lnTo>
                    <a:pt x="188118" y="0"/>
                  </a:lnTo>
                  <a:cubicBezTo>
                    <a:pt x="177799" y="794"/>
                    <a:pt x="167431" y="1098"/>
                    <a:pt x="157162" y="2382"/>
                  </a:cubicBezTo>
                  <a:cubicBezTo>
                    <a:pt x="154671" y="2693"/>
                    <a:pt x="152511" y="4470"/>
                    <a:pt x="150018" y="4763"/>
                  </a:cubicBezTo>
                  <a:cubicBezTo>
                    <a:pt x="138954" y="6065"/>
                    <a:pt x="127793" y="6350"/>
                    <a:pt x="116681" y="7144"/>
                  </a:cubicBezTo>
                  <a:lnTo>
                    <a:pt x="102393" y="11907"/>
                  </a:lnTo>
                  <a:lnTo>
                    <a:pt x="95250" y="14288"/>
                  </a:lnTo>
                  <a:cubicBezTo>
                    <a:pt x="92869" y="16669"/>
                    <a:pt x="90908" y="19564"/>
                    <a:pt x="88106" y="21432"/>
                  </a:cubicBezTo>
                  <a:cubicBezTo>
                    <a:pt x="86017" y="22824"/>
                    <a:pt x="82943" y="22272"/>
                    <a:pt x="80962" y="23813"/>
                  </a:cubicBezTo>
                  <a:cubicBezTo>
                    <a:pt x="65242" y="36039"/>
                    <a:pt x="68875" y="35990"/>
                    <a:pt x="59531" y="50007"/>
                  </a:cubicBezTo>
                  <a:cubicBezTo>
                    <a:pt x="57372" y="53245"/>
                    <a:pt x="49756" y="62414"/>
                    <a:pt x="47625" y="66675"/>
                  </a:cubicBezTo>
                  <a:cubicBezTo>
                    <a:pt x="46502" y="68920"/>
                    <a:pt x="46037" y="71438"/>
                    <a:pt x="45243" y="73819"/>
                  </a:cubicBezTo>
                  <a:cubicBezTo>
                    <a:pt x="44449" y="78582"/>
                    <a:pt x="43726" y="83357"/>
                    <a:pt x="42862" y="88107"/>
                  </a:cubicBezTo>
                  <a:cubicBezTo>
                    <a:pt x="42138" y="92089"/>
                    <a:pt x="40928" y="95991"/>
                    <a:pt x="40481" y="100013"/>
                  </a:cubicBezTo>
                  <a:cubicBezTo>
                    <a:pt x="35100" y="148450"/>
                    <a:pt x="41182" y="115563"/>
                    <a:pt x="35718" y="142875"/>
                  </a:cubicBezTo>
                  <a:cubicBezTo>
                    <a:pt x="32800" y="180815"/>
                    <a:pt x="31647" y="179063"/>
                    <a:pt x="35718" y="223838"/>
                  </a:cubicBezTo>
                  <a:cubicBezTo>
                    <a:pt x="36185" y="228979"/>
                    <a:pt x="40667" y="254439"/>
                    <a:pt x="42862" y="264319"/>
                  </a:cubicBezTo>
                  <a:cubicBezTo>
                    <a:pt x="43572" y="267514"/>
                    <a:pt x="44705" y="270616"/>
                    <a:pt x="45243" y="273844"/>
                  </a:cubicBezTo>
                  <a:cubicBezTo>
                    <a:pt x="46295" y="280156"/>
                    <a:pt x="46831" y="286544"/>
                    <a:pt x="47625" y="292894"/>
                  </a:cubicBezTo>
                  <a:cubicBezTo>
                    <a:pt x="51486" y="292343"/>
                    <a:pt x="68206" y="290537"/>
                    <a:pt x="73818" y="288132"/>
                  </a:cubicBezTo>
                  <a:cubicBezTo>
                    <a:pt x="79619" y="285646"/>
                    <a:pt x="83815" y="280516"/>
                    <a:pt x="88106" y="276225"/>
                  </a:cubicBezTo>
                  <a:cubicBezTo>
                    <a:pt x="81756" y="274638"/>
                    <a:pt x="74084" y="275653"/>
                    <a:pt x="69056" y="271463"/>
                  </a:cubicBezTo>
                  <a:cubicBezTo>
                    <a:pt x="66857" y="269631"/>
                    <a:pt x="75098" y="266879"/>
                    <a:pt x="73818" y="264319"/>
                  </a:cubicBezTo>
                  <a:cubicBezTo>
                    <a:pt x="72354" y="261392"/>
                    <a:pt x="67468" y="262732"/>
                    <a:pt x="64293" y="261938"/>
                  </a:cubicBezTo>
                  <a:cubicBezTo>
                    <a:pt x="90399" y="248884"/>
                    <a:pt x="58436" y="266122"/>
                    <a:pt x="80962" y="250032"/>
                  </a:cubicBezTo>
                  <a:cubicBezTo>
                    <a:pt x="83851" y="247969"/>
                    <a:pt x="87405" y="247030"/>
                    <a:pt x="90487" y="245269"/>
                  </a:cubicBezTo>
                  <a:cubicBezTo>
                    <a:pt x="92972" y="243849"/>
                    <a:pt x="95071" y="241787"/>
                    <a:pt x="97631" y="240507"/>
                  </a:cubicBezTo>
                  <a:cubicBezTo>
                    <a:pt x="99876" y="239384"/>
                    <a:pt x="107285" y="238125"/>
                    <a:pt x="104775" y="238125"/>
                  </a:cubicBezTo>
                  <a:cubicBezTo>
                    <a:pt x="96008" y="238125"/>
                    <a:pt x="87312" y="239713"/>
                    <a:pt x="78581" y="240507"/>
                  </a:cubicBezTo>
                  <a:cubicBezTo>
                    <a:pt x="82550" y="239713"/>
                    <a:pt x="86561" y="239107"/>
                    <a:pt x="90487" y="238125"/>
                  </a:cubicBezTo>
                  <a:cubicBezTo>
                    <a:pt x="92922" y="237516"/>
                    <a:pt x="95161" y="236193"/>
                    <a:pt x="97631" y="235744"/>
                  </a:cubicBezTo>
                  <a:cubicBezTo>
                    <a:pt x="108037" y="233852"/>
                    <a:pt x="134068" y="231783"/>
                    <a:pt x="142875" y="230982"/>
                  </a:cubicBezTo>
                  <a:cubicBezTo>
                    <a:pt x="134917" y="228329"/>
                    <a:pt x="135180" y="228213"/>
                    <a:pt x="126206" y="226219"/>
                  </a:cubicBezTo>
                  <a:cubicBezTo>
                    <a:pt x="105971" y="221723"/>
                    <a:pt x="100320" y="222906"/>
                    <a:pt x="150018" y="226219"/>
                  </a:cubicBezTo>
                  <a:cubicBezTo>
                    <a:pt x="171394" y="233343"/>
                    <a:pt x="147070" y="226219"/>
                    <a:pt x="197643" y="226219"/>
                  </a:cubicBezTo>
                  <a:cubicBezTo>
                    <a:pt x="213538" y="226219"/>
                    <a:pt x="229393" y="227806"/>
                    <a:pt x="245268" y="228600"/>
                  </a:cubicBezTo>
                  <a:cubicBezTo>
                    <a:pt x="238124" y="229394"/>
                    <a:pt x="230927" y="229800"/>
                    <a:pt x="223837" y="230982"/>
                  </a:cubicBezTo>
                  <a:cubicBezTo>
                    <a:pt x="221361" y="231395"/>
                    <a:pt x="219107" y="232673"/>
                    <a:pt x="216693" y="233363"/>
                  </a:cubicBezTo>
                  <a:cubicBezTo>
                    <a:pt x="213546" y="234262"/>
                    <a:pt x="210315" y="234845"/>
                    <a:pt x="207168" y="235744"/>
                  </a:cubicBezTo>
                  <a:cubicBezTo>
                    <a:pt x="204755" y="236433"/>
                    <a:pt x="202438" y="237435"/>
                    <a:pt x="200025" y="238125"/>
                  </a:cubicBezTo>
                  <a:cubicBezTo>
                    <a:pt x="192168" y="240370"/>
                    <a:pt x="186791" y="241249"/>
                    <a:pt x="178593" y="242888"/>
                  </a:cubicBezTo>
                  <a:cubicBezTo>
                    <a:pt x="192954" y="245760"/>
                    <a:pt x="207247" y="248861"/>
                    <a:pt x="221456" y="252413"/>
                  </a:cubicBezTo>
                  <a:lnTo>
                    <a:pt x="85725" y="254794"/>
                  </a:lnTo>
                  <a:cubicBezTo>
                    <a:pt x="83217" y="254887"/>
                    <a:pt x="90561" y="256186"/>
                    <a:pt x="92868" y="257175"/>
                  </a:cubicBezTo>
                  <a:cubicBezTo>
                    <a:pt x="113460" y="266001"/>
                    <a:pt x="92787" y="258736"/>
                    <a:pt x="109537" y="264319"/>
                  </a:cubicBezTo>
                  <a:cubicBezTo>
                    <a:pt x="99439" y="279468"/>
                    <a:pt x="110949" y="265369"/>
                    <a:pt x="97631" y="273844"/>
                  </a:cubicBezTo>
                  <a:cubicBezTo>
                    <a:pt x="90934" y="278106"/>
                    <a:pt x="84931" y="283369"/>
                    <a:pt x="78581" y="288132"/>
                  </a:cubicBezTo>
                  <a:cubicBezTo>
                    <a:pt x="75406" y="290513"/>
                    <a:pt x="71862" y="292469"/>
                    <a:pt x="69056" y="295275"/>
                  </a:cubicBezTo>
                  <a:cubicBezTo>
                    <a:pt x="65087" y="299244"/>
                    <a:pt x="60846" y="302958"/>
                    <a:pt x="57150" y="307182"/>
                  </a:cubicBezTo>
                  <a:cubicBezTo>
                    <a:pt x="55265" y="309336"/>
                    <a:pt x="54312" y="312207"/>
                    <a:pt x="52387" y="314325"/>
                  </a:cubicBezTo>
                  <a:cubicBezTo>
                    <a:pt x="26051" y="343293"/>
                    <a:pt x="39995" y="323387"/>
                    <a:pt x="28575" y="340519"/>
                  </a:cubicBezTo>
                  <a:cubicBezTo>
                    <a:pt x="27781" y="343694"/>
                    <a:pt x="27817" y="347202"/>
                    <a:pt x="26193" y="350044"/>
                  </a:cubicBezTo>
                  <a:cubicBezTo>
                    <a:pt x="24522" y="352968"/>
                    <a:pt x="15855" y="358253"/>
                    <a:pt x="19050" y="357188"/>
                  </a:cubicBezTo>
                  <a:cubicBezTo>
                    <a:pt x="32829" y="352596"/>
                    <a:pt x="31237" y="347709"/>
                    <a:pt x="40481" y="340519"/>
                  </a:cubicBezTo>
                  <a:cubicBezTo>
                    <a:pt x="44999" y="337005"/>
                    <a:pt x="50721" y="335041"/>
                    <a:pt x="54768" y="330994"/>
                  </a:cubicBezTo>
                  <a:cubicBezTo>
                    <a:pt x="60035" y="325727"/>
                    <a:pt x="62424" y="322403"/>
                    <a:pt x="69056" y="319088"/>
                  </a:cubicBezTo>
                  <a:cubicBezTo>
                    <a:pt x="71301" y="317966"/>
                    <a:pt x="73819" y="317501"/>
                    <a:pt x="76200" y="316707"/>
                  </a:cubicBezTo>
                  <a:cubicBezTo>
                    <a:pt x="78581" y="315119"/>
                    <a:pt x="80783" y="313224"/>
                    <a:pt x="83343" y="311944"/>
                  </a:cubicBezTo>
                  <a:cubicBezTo>
                    <a:pt x="85588" y="310821"/>
                    <a:pt x="88293" y="310782"/>
                    <a:pt x="90487" y="309563"/>
                  </a:cubicBezTo>
                  <a:cubicBezTo>
                    <a:pt x="95491" y="306783"/>
                    <a:pt x="100012" y="303213"/>
                    <a:pt x="104775" y="300038"/>
                  </a:cubicBezTo>
                  <a:cubicBezTo>
                    <a:pt x="107156" y="298451"/>
                    <a:pt x="109203" y="296180"/>
                    <a:pt x="111918" y="295275"/>
                  </a:cubicBezTo>
                  <a:lnTo>
                    <a:pt x="126206" y="290513"/>
                  </a:lnTo>
                  <a:cubicBezTo>
                    <a:pt x="137526" y="282965"/>
                    <a:pt x="130635" y="286655"/>
                    <a:pt x="147637" y="280988"/>
                  </a:cubicBezTo>
                  <a:lnTo>
                    <a:pt x="154781" y="278607"/>
                  </a:lnTo>
                  <a:cubicBezTo>
                    <a:pt x="157162" y="277813"/>
                    <a:pt x="159449" y="276638"/>
                    <a:pt x="161925" y="276225"/>
                  </a:cubicBezTo>
                  <a:cubicBezTo>
                    <a:pt x="183302" y="272662"/>
                    <a:pt x="171414" y="274377"/>
                    <a:pt x="197643" y="271463"/>
                  </a:cubicBezTo>
                  <a:lnTo>
                    <a:pt x="278606" y="273844"/>
                  </a:lnTo>
                  <a:cubicBezTo>
                    <a:pt x="284998" y="274148"/>
                    <a:pt x="291448" y="274673"/>
                    <a:pt x="297656" y="276225"/>
                  </a:cubicBezTo>
                  <a:cubicBezTo>
                    <a:pt x="314781" y="280507"/>
                    <a:pt x="300163" y="280439"/>
                    <a:pt x="314325" y="285750"/>
                  </a:cubicBezTo>
                  <a:cubicBezTo>
                    <a:pt x="318115" y="287171"/>
                    <a:pt x="322305" y="287150"/>
                    <a:pt x="326231" y="288132"/>
                  </a:cubicBezTo>
                  <a:cubicBezTo>
                    <a:pt x="328666" y="288741"/>
                    <a:pt x="330961" y="289823"/>
                    <a:pt x="333375" y="290513"/>
                  </a:cubicBezTo>
                  <a:cubicBezTo>
                    <a:pt x="336522" y="291412"/>
                    <a:pt x="339753" y="291995"/>
                    <a:pt x="342900" y="292894"/>
                  </a:cubicBezTo>
                  <a:cubicBezTo>
                    <a:pt x="345313" y="293583"/>
                    <a:pt x="347582" y="294783"/>
                    <a:pt x="350043" y="295275"/>
                  </a:cubicBezTo>
                  <a:cubicBezTo>
                    <a:pt x="355547" y="296376"/>
                    <a:pt x="361164" y="296803"/>
                    <a:pt x="366712" y="297657"/>
                  </a:cubicBezTo>
                  <a:cubicBezTo>
                    <a:pt x="371484" y="298391"/>
                    <a:pt x="376237" y="299244"/>
                    <a:pt x="381000" y="300038"/>
                  </a:cubicBezTo>
                  <a:cubicBezTo>
                    <a:pt x="397668" y="305594"/>
                    <a:pt x="390525" y="306387"/>
                    <a:pt x="402431" y="302419"/>
                  </a:cubicBezTo>
                  <a:cubicBezTo>
                    <a:pt x="419418" y="308081"/>
                    <a:pt x="398881" y="300052"/>
                    <a:pt x="416718" y="311944"/>
                  </a:cubicBezTo>
                  <a:cubicBezTo>
                    <a:pt x="418807" y="313336"/>
                    <a:pt x="421481" y="313531"/>
                    <a:pt x="423862" y="314325"/>
                  </a:cubicBezTo>
                  <a:cubicBezTo>
                    <a:pt x="426243" y="315913"/>
                    <a:pt x="428446" y="317808"/>
                    <a:pt x="431006" y="319088"/>
                  </a:cubicBezTo>
                  <a:cubicBezTo>
                    <a:pt x="433251" y="320211"/>
                    <a:pt x="435956" y="320250"/>
                    <a:pt x="438150" y="321469"/>
                  </a:cubicBezTo>
                  <a:cubicBezTo>
                    <a:pt x="443153" y="324249"/>
                    <a:pt x="447675" y="327819"/>
                    <a:pt x="452437" y="330994"/>
                  </a:cubicBezTo>
                  <a:cubicBezTo>
                    <a:pt x="454818" y="332582"/>
                    <a:pt x="457557" y="333733"/>
                    <a:pt x="459581" y="335757"/>
                  </a:cubicBezTo>
                  <a:cubicBezTo>
                    <a:pt x="460948" y="337124"/>
                    <a:pt x="471487" y="346727"/>
                    <a:pt x="471487" y="350044"/>
                  </a:cubicBezTo>
                  <a:cubicBezTo>
                    <a:pt x="471487" y="352289"/>
                    <a:pt x="468593" y="346527"/>
                    <a:pt x="466725" y="345282"/>
                  </a:cubicBezTo>
                  <a:cubicBezTo>
                    <a:pt x="457493" y="339127"/>
                    <a:pt x="462296" y="341424"/>
                    <a:pt x="452437" y="338138"/>
                  </a:cubicBezTo>
                  <a:cubicBezTo>
                    <a:pt x="450056" y="336550"/>
                    <a:pt x="448008" y="334280"/>
                    <a:pt x="445293" y="333375"/>
                  </a:cubicBezTo>
                  <a:cubicBezTo>
                    <a:pt x="440713" y="331848"/>
                    <a:pt x="435418" y="332955"/>
                    <a:pt x="431006" y="330994"/>
                  </a:cubicBezTo>
                  <a:cubicBezTo>
                    <a:pt x="427929" y="329626"/>
                    <a:pt x="426664" y="325718"/>
                    <a:pt x="423862" y="323850"/>
                  </a:cubicBezTo>
                  <a:cubicBezTo>
                    <a:pt x="421773" y="322458"/>
                    <a:pt x="419099" y="322263"/>
                    <a:pt x="416718" y="321469"/>
                  </a:cubicBezTo>
                  <a:lnTo>
                    <a:pt x="409575" y="316707"/>
                  </a:lnTo>
                  <a:cubicBezTo>
                    <a:pt x="411956" y="319088"/>
                    <a:pt x="413916" y="321982"/>
                    <a:pt x="416718" y="323850"/>
                  </a:cubicBezTo>
                  <a:cubicBezTo>
                    <a:pt x="418807" y="325242"/>
                    <a:pt x="421668" y="325013"/>
                    <a:pt x="423862" y="326232"/>
                  </a:cubicBezTo>
                  <a:cubicBezTo>
                    <a:pt x="428866" y="329012"/>
                    <a:pt x="433387" y="332582"/>
                    <a:pt x="438150" y="335757"/>
                  </a:cubicBezTo>
                  <a:lnTo>
                    <a:pt x="445293" y="340519"/>
                  </a:lnTo>
                  <a:lnTo>
                    <a:pt x="452437" y="345282"/>
                  </a:lnTo>
                  <a:cubicBezTo>
                    <a:pt x="461169" y="358378"/>
                    <a:pt x="452437" y="347266"/>
                    <a:pt x="464343" y="357188"/>
                  </a:cubicBezTo>
                  <a:cubicBezTo>
                    <a:pt x="487751" y="376696"/>
                    <a:pt x="457518" y="352743"/>
                    <a:pt x="476250" y="371475"/>
                  </a:cubicBezTo>
                  <a:cubicBezTo>
                    <a:pt x="478274" y="373499"/>
                    <a:pt x="481012" y="374650"/>
                    <a:pt x="483393" y="376238"/>
                  </a:cubicBezTo>
                  <a:cubicBezTo>
                    <a:pt x="491918" y="389025"/>
                    <a:pt x="492157" y="386669"/>
                    <a:pt x="495300" y="397669"/>
                  </a:cubicBezTo>
                  <a:cubicBezTo>
                    <a:pt x="496199" y="400816"/>
                    <a:pt x="496887" y="404019"/>
                    <a:pt x="497681" y="407194"/>
                  </a:cubicBezTo>
                  <a:cubicBezTo>
                    <a:pt x="496887" y="386557"/>
                    <a:pt x="496386" y="365906"/>
                    <a:pt x="495300" y="345282"/>
                  </a:cubicBezTo>
                  <a:cubicBezTo>
                    <a:pt x="494798" y="335737"/>
                    <a:pt x="493869" y="326218"/>
                    <a:pt x="492918" y="316707"/>
                  </a:cubicBezTo>
                  <a:cubicBezTo>
                    <a:pt x="491580" y="303325"/>
                    <a:pt x="491348" y="299306"/>
                    <a:pt x="488156" y="288132"/>
                  </a:cubicBezTo>
                  <a:cubicBezTo>
                    <a:pt x="487466" y="285718"/>
                    <a:pt x="486764" y="283295"/>
                    <a:pt x="485775" y="280988"/>
                  </a:cubicBezTo>
                  <a:cubicBezTo>
                    <a:pt x="484377" y="277725"/>
                    <a:pt x="482600" y="274638"/>
                    <a:pt x="481012" y="271463"/>
                  </a:cubicBezTo>
                  <a:cubicBezTo>
                    <a:pt x="478246" y="260398"/>
                    <a:pt x="479894" y="261755"/>
                    <a:pt x="471487" y="252413"/>
                  </a:cubicBezTo>
                  <a:cubicBezTo>
                    <a:pt x="466981" y="247407"/>
                    <a:pt x="463902" y="238795"/>
                    <a:pt x="457200" y="238125"/>
                  </a:cubicBezTo>
                  <a:lnTo>
                    <a:pt x="433387" y="235744"/>
                  </a:lnTo>
                  <a:cubicBezTo>
                    <a:pt x="402160" y="227938"/>
                    <a:pt x="433004" y="234952"/>
                    <a:pt x="359568" y="230982"/>
                  </a:cubicBezTo>
                  <a:cubicBezTo>
                    <a:pt x="342637" y="230067"/>
                    <a:pt x="336551" y="228733"/>
                    <a:pt x="321468" y="226219"/>
                  </a:cubicBezTo>
                  <a:cubicBezTo>
                    <a:pt x="305593" y="227013"/>
                    <a:pt x="289641" y="226845"/>
                    <a:pt x="273843" y="228600"/>
                  </a:cubicBezTo>
                  <a:cubicBezTo>
                    <a:pt x="269761" y="229054"/>
                    <a:pt x="256141" y="233708"/>
                    <a:pt x="250031" y="235744"/>
                  </a:cubicBezTo>
                  <a:cubicBezTo>
                    <a:pt x="245916" y="248092"/>
                    <a:pt x="246270" y="239168"/>
                    <a:pt x="257175" y="247650"/>
                  </a:cubicBezTo>
                  <a:cubicBezTo>
                    <a:pt x="261605" y="251096"/>
                    <a:pt x="264483" y="256338"/>
                    <a:pt x="269081" y="259557"/>
                  </a:cubicBezTo>
                  <a:cubicBezTo>
                    <a:pt x="272583" y="262008"/>
                    <a:pt x="276985" y="262818"/>
                    <a:pt x="280987" y="264319"/>
                  </a:cubicBezTo>
                  <a:cubicBezTo>
                    <a:pt x="291673" y="268326"/>
                    <a:pt x="303135" y="269598"/>
                    <a:pt x="314325" y="271463"/>
                  </a:cubicBezTo>
                  <a:cubicBezTo>
                    <a:pt x="316706" y="272257"/>
                    <a:pt x="319693" y="275619"/>
                    <a:pt x="321468" y="273844"/>
                  </a:cubicBezTo>
                  <a:cubicBezTo>
                    <a:pt x="323243" y="272069"/>
                    <a:pt x="320479" y="268789"/>
                    <a:pt x="319087" y="266700"/>
                  </a:cubicBezTo>
                  <a:cubicBezTo>
                    <a:pt x="317219" y="263898"/>
                    <a:pt x="314477" y="261774"/>
                    <a:pt x="311943" y="259557"/>
                  </a:cubicBezTo>
                  <a:cubicBezTo>
                    <a:pt x="299216" y="248421"/>
                    <a:pt x="303851" y="250986"/>
                    <a:pt x="290512" y="247650"/>
                  </a:cubicBezTo>
                  <a:cubicBezTo>
                    <a:pt x="288131" y="246063"/>
                    <a:pt x="286191" y="243358"/>
                    <a:pt x="283368" y="242888"/>
                  </a:cubicBezTo>
                  <a:cubicBezTo>
                    <a:pt x="280892" y="242475"/>
                    <a:pt x="275102" y="243024"/>
                    <a:pt x="276225" y="245269"/>
                  </a:cubicBezTo>
                  <a:cubicBezTo>
                    <a:pt x="277689" y="248196"/>
                    <a:pt x="282486" y="247408"/>
                    <a:pt x="285750" y="247650"/>
                  </a:cubicBezTo>
                  <a:cubicBezTo>
                    <a:pt x="303973" y="249000"/>
                    <a:pt x="322262" y="249238"/>
                    <a:pt x="340518" y="250032"/>
                  </a:cubicBezTo>
                  <a:cubicBezTo>
                    <a:pt x="381543" y="260287"/>
                    <a:pt x="345727" y="249065"/>
                    <a:pt x="366712" y="259557"/>
                  </a:cubicBezTo>
                  <a:cubicBezTo>
                    <a:pt x="372573" y="262488"/>
                    <a:pt x="387611" y="264230"/>
                    <a:pt x="359568" y="259557"/>
                  </a:cubicBezTo>
                  <a:cubicBezTo>
                    <a:pt x="354012" y="257176"/>
                    <a:pt x="348635" y="254325"/>
                    <a:pt x="342900" y="252413"/>
                  </a:cubicBezTo>
                  <a:cubicBezTo>
                    <a:pt x="336690" y="250343"/>
                    <a:pt x="318524" y="243846"/>
                    <a:pt x="323850" y="247650"/>
                  </a:cubicBezTo>
                  <a:cubicBezTo>
                    <a:pt x="325946" y="249147"/>
                    <a:pt x="386438" y="283265"/>
                    <a:pt x="402431" y="288132"/>
                  </a:cubicBezTo>
                  <a:cubicBezTo>
                    <a:pt x="411669" y="290944"/>
                    <a:pt x="431006" y="292894"/>
                    <a:pt x="431006" y="292894"/>
                  </a:cubicBezTo>
                  <a:cubicBezTo>
                    <a:pt x="434975" y="294482"/>
                    <a:pt x="439006" y="295921"/>
                    <a:pt x="442912" y="297657"/>
                  </a:cubicBezTo>
                  <a:cubicBezTo>
                    <a:pt x="446156" y="299099"/>
                    <a:pt x="449037" y="301399"/>
                    <a:pt x="452437" y="302419"/>
                  </a:cubicBezTo>
                  <a:cubicBezTo>
                    <a:pt x="457062" y="303806"/>
                    <a:pt x="461962" y="304006"/>
                    <a:pt x="466725" y="304800"/>
                  </a:cubicBezTo>
                  <a:cubicBezTo>
                    <a:pt x="463550" y="300038"/>
                    <a:pt x="459010" y="295943"/>
                    <a:pt x="457200" y="290513"/>
                  </a:cubicBezTo>
                  <a:cubicBezTo>
                    <a:pt x="456406" y="288132"/>
                    <a:pt x="456037" y="285563"/>
                    <a:pt x="454818" y="283369"/>
                  </a:cubicBezTo>
                  <a:cubicBezTo>
                    <a:pt x="450921" y="276354"/>
                    <a:pt x="446448" y="267431"/>
                    <a:pt x="438150" y="264319"/>
                  </a:cubicBezTo>
                  <a:cubicBezTo>
                    <a:pt x="434360" y="262898"/>
                    <a:pt x="430212" y="262732"/>
                    <a:pt x="426243" y="261938"/>
                  </a:cubicBezTo>
                  <a:cubicBezTo>
                    <a:pt x="417512" y="263525"/>
                    <a:pt x="406728" y="260856"/>
                    <a:pt x="400050" y="266700"/>
                  </a:cubicBezTo>
                  <a:cubicBezTo>
                    <a:pt x="396567" y="269748"/>
                    <a:pt x="404416" y="274904"/>
                    <a:pt x="407193" y="278607"/>
                  </a:cubicBezTo>
                  <a:cubicBezTo>
                    <a:pt x="414146" y="287878"/>
                    <a:pt x="413418" y="283793"/>
                    <a:pt x="421481" y="290513"/>
                  </a:cubicBezTo>
                  <a:cubicBezTo>
                    <a:pt x="424068" y="292669"/>
                    <a:pt x="426244" y="295276"/>
                    <a:pt x="428625" y="297657"/>
                  </a:cubicBezTo>
                  <a:cubicBezTo>
                    <a:pt x="431006" y="296863"/>
                    <a:pt x="435355" y="297751"/>
                    <a:pt x="435768" y="295275"/>
                  </a:cubicBezTo>
                  <a:cubicBezTo>
                    <a:pt x="437397" y="285500"/>
                    <a:pt x="424500" y="277894"/>
                    <a:pt x="419100" y="273844"/>
                  </a:cubicBezTo>
                  <a:cubicBezTo>
                    <a:pt x="414194" y="270165"/>
                    <a:pt x="408076" y="266577"/>
                    <a:pt x="402431" y="264319"/>
                  </a:cubicBezTo>
                  <a:cubicBezTo>
                    <a:pt x="397770" y="262455"/>
                    <a:pt x="393066" y="260542"/>
                    <a:pt x="388143" y="259557"/>
                  </a:cubicBezTo>
                  <a:lnTo>
                    <a:pt x="376237" y="257175"/>
                  </a:lnTo>
                  <a:cubicBezTo>
                    <a:pt x="375443" y="254794"/>
                    <a:pt x="371360" y="250295"/>
                    <a:pt x="373856" y="250032"/>
                  </a:cubicBezTo>
                  <a:cubicBezTo>
                    <a:pt x="406241" y="246623"/>
                    <a:pt x="409204" y="248321"/>
                    <a:pt x="428625" y="254794"/>
                  </a:cubicBezTo>
                  <a:cubicBezTo>
                    <a:pt x="451611" y="270121"/>
                    <a:pt x="415317" y="247230"/>
                    <a:pt x="447675" y="261938"/>
                  </a:cubicBezTo>
                  <a:cubicBezTo>
                    <a:pt x="452886" y="264306"/>
                    <a:pt x="461962" y="271463"/>
                    <a:pt x="461962" y="271463"/>
                  </a:cubicBezTo>
                  <a:cubicBezTo>
                    <a:pt x="472879" y="287839"/>
                    <a:pt x="473297" y="280320"/>
                    <a:pt x="469106" y="292894"/>
                  </a:cubicBezTo>
                  <a:lnTo>
                    <a:pt x="438150" y="288132"/>
                  </a:lnTo>
                  <a:cubicBezTo>
                    <a:pt x="431028" y="287161"/>
                    <a:pt x="423766" y="287160"/>
                    <a:pt x="416718" y="285750"/>
                  </a:cubicBezTo>
                  <a:cubicBezTo>
                    <a:pt x="407844" y="283975"/>
                    <a:pt x="399329" y="280703"/>
                    <a:pt x="390525" y="278607"/>
                  </a:cubicBezTo>
                  <a:cubicBezTo>
                    <a:pt x="382650" y="276732"/>
                    <a:pt x="374465" y="276170"/>
                    <a:pt x="366712" y="273844"/>
                  </a:cubicBezTo>
                  <a:cubicBezTo>
                    <a:pt x="344317" y="267125"/>
                    <a:pt x="346584" y="265162"/>
                    <a:pt x="328612" y="257175"/>
                  </a:cubicBezTo>
                  <a:cubicBezTo>
                    <a:pt x="326318" y="256156"/>
                    <a:pt x="323818" y="255675"/>
                    <a:pt x="321468" y="254794"/>
                  </a:cubicBezTo>
                  <a:cubicBezTo>
                    <a:pt x="317466" y="253293"/>
                    <a:pt x="313531" y="251619"/>
                    <a:pt x="309562" y="250032"/>
                  </a:cubicBezTo>
                  <a:cubicBezTo>
                    <a:pt x="305364" y="250557"/>
                    <a:pt x="287464" y="252018"/>
                    <a:pt x="280987" y="254794"/>
                  </a:cubicBezTo>
                  <a:cubicBezTo>
                    <a:pt x="278356" y="255921"/>
                    <a:pt x="276474" y="258430"/>
                    <a:pt x="273843" y="259557"/>
                  </a:cubicBezTo>
                  <a:cubicBezTo>
                    <a:pt x="270835" y="260846"/>
                    <a:pt x="267465" y="261039"/>
                    <a:pt x="264318" y="261938"/>
                  </a:cubicBezTo>
                  <a:cubicBezTo>
                    <a:pt x="261905" y="262627"/>
                    <a:pt x="259556" y="263525"/>
                    <a:pt x="257175" y="264319"/>
                  </a:cubicBezTo>
                  <a:cubicBezTo>
                    <a:pt x="237353" y="259364"/>
                    <a:pt x="256042" y="266305"/>
                    <a:pt x="242887" y="254794"/>
                  </a:cubicBezTo>
                  <a:cubicBezTo>
                    <a:pt x="238580" y="251025"/>
                    <a:pt x="228600" y="245269"/>
                    <a:pt x="228600" y="245269"/>
                  </a:cubicBezTo>
                  <a:cubicBezTo>
                    <a:pt x="245602" y="239602"/>
                    <a:pt x="240102" y="244684"/>
                    <a:pt x="247650" y="233363"/>
                  </a:cubicBezTo>
                  <a:cubicBezTo>
                    <a:pt x="248444" y="226219"/>
                    <a:pt x="249015" y="219047"/>
                    <a:pt x="250031" y="211932"/>
                  </a:cubicBezTo>
                  <a:cubicBezTo>
                    <a:pt x="250603" y="207925"/>
                    <a:pt x="252210" y="204068"/>
                    <a:pt x="252412" y="200025"/>
                  </a:cubicBezTo>
                  <a:cubicBezTo>
                    <a:pt x="253006" y="188134"/>
                    <a:pt x="252412" y="176213"/>
                    <a:pt x="252412" y="164307"/>
                  </a:cubicBezTo>
                  <a:lnTo>
                    <a:pt x="271462" y="228600"/>
                  </a:lnTo>
                  <a:cubicBezTo>
                    <a:pt x="270668" y="192881"/>
                    <a:pt x="270428" y="157146"/>
                    <a:pt x="269081" y="121444"/>
                  </a:cubicBezTo>
                  <a:cubicBezTo>
                    <a:pt x="268840" y="115049"/>
                    <a:pt x="268252" y="108602"/>
                    <a:pt x="266700" y="102394"/>
                  </a:cubicBezTo>
                  <a:cubicBezTo>
                    <a:pt x="265839" y="98950"/>
                    <a:pt x="263525" y="96044"/>
                    <a:pt x="261937" y="92869"/>
                  </a:cubicBezTo>
                  <a:cubicBezTo>
                    <a:pt x="260765" y="85837"/>
                    <a:pt x="259543" y="76160"/>
                    <a:pt x="257175" y="69057"/>
                  </a:cubicBezTo>
                  <a:cubicBezTo>
                    <a:pt x="255823" y="65002"/>
                    <a:pt x="253913" y="61153"/>
                    <a:pt x="252412" y="57150"/>
                  </a:cubicBezTo>
                  <a:cubicBezTo>
                    <a:pt x="251531" y="54800"/>
                    <a:pt x="251276" y="52186"/>
                    <a:pt x="250031" y="50007"/>
                  </a:cubicBezTo>
                  <a:cubicBezTo>
                    <a:pt x="248062" y="46561"/>
                    <a:pt x="245194" y="43712"/>
                    <a:pt x="242887" y="40482"/>
                  </a:cubicBezTo>
                  <a:cubicBezTo>
                    <a:pt x="241224" y="38153"/>
                    <a:pt x="240860" y="34180"/>
                    <a:pt x="238125" y="33338"/>
                  </a:cubicBezTo>
                  <a:cubicBezTo>
                    <a:pt x="229745" y="30760"/>
                    <a:pt x="220662" y="31751"/>
                    <a:pt x="211931" y="30957"/>
                  </a:cubicBezTo>
                  <a:lnTo>
                    <a:pt x="197643" y="26194"/>
                  </a:lnTo>
                  <a:cubicBezTo>
                    <a:pt x="195262" y="25400"/>
                    <a:pt x="192961" y="24305"/>
                    <a:pt x="190500" y="23813"/>
                  </a:cubicBezTo>
                  <a:cubicBezTo>
                    <a:pt x="176132" y="20940"/>
                    <a:pt x="182433" y="22712"/>
                    <a:pt x="171450" y="19050"/>
                  </a:cubicBezTo>
                  <a:cubicBezTo>
                    <a:pt x="166687" y="19844"/>
                    <a:pt x="160576" y="18018"/>
                    <a:pt x="157162" y="21432"/>
                  </a:cubicBezTo>
                  <a:lnTo>
                    <a:pt x="169068" y="33338"/>
                  </a:lnTo>
                  <a:cubicBezTo>
                    <a:pt x="170656" y="35719"/>
                    <a:pt x="175619" y="38247"/>
                    <a:pt x="173831" y="40482"/>
                  </a:cubicBezTo>
                  <a:cubicBezTo>
                    <a:pt x="169713" y="45629"/>
                    <a:pt x="140209" y="47392"/>
                    <a:pt x="138112" y="47625"/>
                  </a:cubicBezTo>
                  <a:cubicBezTo>
                    <a:pt x="129614" y="51025"/>
                    <a:pt x="124462" y="52704"/>
                    <a:pt x="116681" y="57150"/>
                  </a:cubicBezTo>
                  <a:cubicBezTo>
                    <a:pt x="114196" y="58570"/>
                    <a:pt x="112168" y="60786"/>
                    <a:pt x="109537" y="61913"/>
                  </a:cubicBezTo>
                  <a:cubicBezTo>
                    <a:pt x="106529" y="63202"/>
                    <a:pt x="103187" y="63500"/>
                    <a:pt x="100012" y="64294"/>
                  </a:cubicBezTo>
                  <a:cubicBezTo>
                    <a:pt x="83173" y="75521"/>
                    <a:pt x="103450" y="60857"/>
                    <a:pt x="85725" y="78582"/>
                  </a:cubicBezTo>
                  <a:cubicBezTo>
                    <a:pt x="83701" y="80606"/>
                    <a:pt x="80962" y="81757"/>
                    <a:pt x="78581" y="83344"/>
                  </a:cubicBezTo>
                  <a:cubicBezTo>
                    <a:pt x="55122" y="118533"/>
                    <a:pt x="79491" y="77745"/>
                    <a:pt x="66675" y="111919"/>
                  </a:cubicBezTo>
                  <a:cubicBezTo>
                    <a:pt x="63559" y="120229"/>
                    <a:pt x="58737" y="127794"/>
                    <a:pt x="54768" y="135732"/>
                  </a:cubicBezTo>
                  <a:cubicBezTo>
                    <a:pt x="53181" y="138907"/>
                    <a:pt x="50867" y="141813"/>
                    <a:pt x="50006" y="145257"/>
                  </a:cubicBezTo>
                  <a:cubicBezTo>
                    <a:pt x="38345" y="191897"/>
                    <a:pt x="50185" y="143256"/>
                    <a:pt x="42862" y="176213"/>
                  </a:cubicBezTo>
                  <a:cubicBezTo>
                    <a:pt x="42152" y="179408"/>
                    <a:pt x="41123" y="182529"/>
                    <a:pt x="40481" y="185738"/>
                  </a:cubicBezTo>
                  <a:cubicBezTo>
                    <a:pt x="39534" y="190472"/>
                    <a:pt x="38894" y="195263"/>
                    <a:pt x="38100" y="200025"/>
                  </a:cubicBezTo>
                  <a:cubicBezTo>
                    <a:pt x="32739" y="275060"/>
                    <a:pt x="39740" y="183215"/>
                    <a:pt x="28575" y="297657"/>
                  </a:cubicBezTo>
                  <a:cubicBezTo>
                    <a:pt x="27493" y="308745"/>
                    <a:pt x="27846" y="319977"/>
                    <a:pt x="26193" y="330994"/>
                  </a:cubicBezTo>
                  <a:cubicBezTo>
                    <a:pt x="25448" y="335959"/>
                    <a:pt x="22648" y="340412"/>
                    <a:pt x="21431" y="345282"/>
                  </a:cubicBezTo>
                  <a:lnTo>
                    <a:pt x="19050" y="354807"/>
                  </a:lnTo>
                  <a:cubicBezTo>
                    <a:pt x="19844" y="357188"/>
                    <a:pt x="18921" y="361950"/>
                    <a:pt x="21431" y="361950"/>
                  </a:cubicBezTo>
                  <a:cubicBezTo>
                    <a:pt x="25400" y="361950"/>
                    <a:pt x="27705" y="357083"/>
                    <a:pt x="30956" y="354807"/>
                  </a:cubicBezTo>
                  <a:cubicBezTo>
                    <a:pt x="35645" y="351525"/>
                    <a:pt x="39813" y="347092"/>
                    <a:pt x="45243" y="345282"/>
                  </a:cubicBezTo>
                  <a:cubicBezTo>
                    <a:pt x="47624" y="344488"/>
                    <a:pt x="50193" y="344119"/>
                    <a:pt x="52387" y="342900"/>
                  </a:cubicBezTo>
                  <a:cubicBezTo>
                    <a:pt x="57391" y="340120"/>
                    <a:pt x="62096" y="336809"/>
                    <a:pt x="66675" y="333375"/>
                  </a:cubicBezTo>
                  <a:cubicBezTo>
                    <a:pt x="69850" y="330994"/>
                    <a:pt x="72754" y="328201"/>
                    <a:pt x="76200" y="326232"/>
                  </a:cubicBezTo>
                  <a:cubicBezTo>
                    <a:pt x="78379" y="324987"/>
                    <a:pt x="81098" y="324973"/>
                    <a:pt x="83343" y="323850"/>
                  </a:cubicBezTo>
                  <a:cubicBezTo>
                    <a:pt x="100080" y="315481"/>
                    <a:pt x="78257" y="321126"/>
                    <a:pt x="104775" y="316707"/>
                  </a:cubicBezTo>
                  <a:cubicBezTo>
                    <a:pt x="130844" y="308014"/>
                    <a:pt x="91345" y="321881"/>
                    <a:pt x="119062" y="309563"/>
                  </a:cubicBezTo>
                  <a:cubicBezTo>
                    <a:pt x="123650" y="307524"/>
                    <a:pt x="128587" y="306388"/>
                    <a:pt x="133350" y="304800"/>
                  </a:cubicBezTo>
                  <a:lnTo>
                    <a:pt x="147637" y="300038"/>
                  </a:lnTo>
                  <a:lnTo>
                    <a:pt x="169068" y="292894"/>
                  </a:lnTo>
                  <a:cubicBezTo>
                    <a:pt x="171449" y="292100"/>
                    <a:pt x="173777" y="291122"/>
                    <a:pt x="176212" y="290513"/>
                  </a:cubicBezTo>
                  <a:cubicBezTo>
                    <a:pt x="186459" y="287951"/>
                    <a:pt x="188354" y="287209"/>
                    <a:pt x="200025" y="285750"/>
                  </a:cubicBezTo>
                  <a:cubicBezTo>
                    <a:pt x="207940" y="284760"/>
                    <a:pt x="215933" y="284447"/>
                    <a:pt x="223837" y="283369"/>
                  </a:cubicBezTo>
                  <a:cubicBezTo>
                    <a:pt x="233405" y="282064"/>
                    <a:pt x="252412" y="278607"/>
                    <a:pt x="252412" y="278607"/>
                  </a:cubicBezTo>
                  <a:lnTo>
                    <a:pt x="269081" y="280988"/>
                  </a:lnTo>
                  <a:cubicBezTo>
                    <a:pt x="266219" y="286712"/>
                    <a:pt x="256327" y="282224"/>
                    <a:pt x="250031" y="283369"/>
                  </a:cubicBezTo>
                  <a:cubicBezTo>
                    <a:pt x="247561" y="283818"/>
                    <a:pt x="245268" y="284956"/>
                    <a:pt x="242887" y="285750"/>
                  </a:cubicBezTo>
                  <a:cubicBezTo>
                    <a:pt x="251424" y="287173"/>
                    <a:pt x="265515" y="289636"/>
                    <a:pt x="273843" y="290513"/>
                  </a:cubicBezTo>
                  <a:cubicBezTo>
                    <a:pt x="319156" y="295282"/>
                    <a:pt x="286965" y="290319"/>
                    <a:pt x="316706" y="295275"/>
                  </a:cubicBezTo>
                  <a:cubicBezTo>
                    <a:pt x="319087" y="296069"/>
                    <a:pt x="321436" y="296967"/>
                    <a:pt x="323850" y="297657"/>
                  </a:cubicBezTo>
                  <a:cubicBezTo>
                    <a:pt x="326997" y="298556"/>
                    <a:pt x="330367" y="298749"/>
                    <a:pt x="333375" y="300038"/>
                  </a:cubicBezTo>
                  <a:cubicBezTo>
                    <a:pt x="336005" y="301165"/>
                    <a:pt x="337888" y="303673"/>
                    <a:pt x="340518" y="304800"/>
                  </a:cubicBezTo>
                  <a:cubicBezTo>
                    <a:pt x="343526" y="306089"/>
                    <a:pt x="346896" y="306283"/>
                    <a:pt x="350043" y="307182"/>
                  </a:cubicBezTo>
                  <a:cubicBezTo>
                    <a:pt x="366448" y="311870"/>
                    <a:pt x="345707" y="307650"/>
                    <a:pt x="371475" y="311944"/>
                  </a:cubicBezTo>
                  <a:cubicBezTo>
                    <a:pt x="373856" y="312738"/>
                    <a:pt x="376183" y="313716"/>
                    <a:pt x="378618" y="314325"/>
                  </a:cubicBezTo>
                  <a:cubicBezTo>
                    <a:pt x="382545" y="315307"/>
                    <a:pt x="386840" y="315032"/>
                    <a:pt x="390525" y="316707"/>
                  </a:cubicBezTo>
                  <a:cubicBezTo>
                    <a:pt x="395736" y="319076"/>
                    <a:pt x="400050" y="323057"/>
                    <a:pt x="404812" y="326232"/>
                  </a:cubicBezTo>
                  <a:cubicBezTo>
                    <a:pt x="410472" y="330005"/>
                    <a:pt x="416305" y="333701"/>
                    <a:pt x="421481" y="338138"/>
                  </a:cubicBezTo>
                  <a:cubicBezTo>
                    <a:pt x="424038" y="340330"/>
                    <a:pt x="426038" y="343126"/>
                    <a:pt x="428625" y="345282"/>
                  </a:cubicBezTo>
                  <a:cubicBezTo>
                    <a:pt x="430823" y="347114"/>
                    <a:pt x="433629" y="348143"/>
                    <a:pt x="435768" y="350044"/>
                  </a:cubicBezTo>
                  <a:cubicBezTo>
                    <a:pt x="440802" y="354519"/>
                    <a:pt x="446320" y="358728"/>
                    <a:pt x="450056" y="364332"/>
                  </a:cubicBezTo>
                  <a:cubicBezTo>
                    <a:pt x="451643" y="366713"/>
                    <a:pt x="452795" y="369452"/>
                    <a:pt x="454818" y="371475"/>
                  </a:cubicBezTo>
                  <a:cubicBezTo>
                    <a:pt x="456842" y="373499"/>
                    <a:pt x="459581" y="374650"/>
                    <a:pt x="461962" y="376238"/>
                  </a:cubicBezTo>
                  <a:cubicBezTo>
                    <a:pt x="465137" y="381000"/>
                    <a:pt x="469677" y="385095"/>
                    <a:pt x="471487" y="390525"/>
                  </a:cubicBezTo>
                  <a:cubicBezTo>
                    <a:pt x="474773" y="400384"/>
                    <a:pt x="472476" y="395581"/>
                    <a:pt x="478631" y="404813"/>
                  </a:cubicBezTo>
                  <a:cubicBezTo>
                    <a:pt x="479425" y="407988"/>
                    <a:pt x="480072" y="411203"/>
                    <a:pt x="481012" y="414338"/>
                  </a:cubicBezTo>
                  <a:cubicBezTo>
                    <a:pt x="482455" y="419146"/>
                    <a:pt x="488560" y="432802"/>
                    <a:pt x="485775" y="428625"/>
                  </a:cubicBezTo>
                  <a:cubicBezTo>
                    <a:pt x="484187" y="426244"/>
                    <a:pt x="482432" y="423967"/>
                    <a:pt x="481012" y="421482"/>
                  </a:cubicBezTo>
                  <a:cubicBezTo>
                    <a:pt x="479251" y="418400"/>
                    <a:pt x="478467" y="414729"/>
                    <a:pt x="476250" y="411957"/>
                  </a:cubicBezTo>
                  <a:cubicBezTo>
                    <a:pt x="472042" y="406697"/>
                    <a:pt x="465698" y="403273"/>
                    <a:pt x="461962" y="397669"/>
                  </a:cubicBezTo>
                  <a:cubicBezTo>
                    <a:pt x="455332" y="387723"/>
                    <a:pt x="459224" y="392549"/>
                    <a:pt x="450056" y="383382"/>
                  </a:cubicBezTo>
                  <a:cubicBezTo>
                    <a:pt x="449262" y="381001"/>
                    <a:pt x="449450" y="378013"/>
                    <a:pt x="447675" y="376238"/>
                  </a:cubicBezTo>
                  <a:cubicBezTo>
                    <a:pt x="443628" y="372191"/>
                    <a:pt x="433387" y="366713"/>
                    <a:pt x="433387" y="366713"/>
                  </a:cubicBezTo>
                  <a:cubicBezTo>
                    <a:pt x="429154" y="360362"/>
                    <a:pt x="427829" y="357362"/>
                    <a:pt x="421481" y="352425"/>
                  </a:cubicBezTo>
                  <a:cubicBezTo>
                    <a:pt x="416963" y="348911"/>
                    <a:pt x="411772" y="346334"/>
                    <a:pt x="407193" y="342900"/>
                  </a:cubicBezTo>
                  <a:cubicBezTo>
                    <a:pt x="404018" y="340519"/>
                    <a:pt x="401218" y="337532"/>
                    <a:pt x="397668" y="335757"/>
                  </a:cubicBezTo>
                  <a:cubicBezTo>
                    <a:pt x="391191" y="332518"/>
                    <a:pt x="365110" y="331072"/>
                    <a:pt x="364331" y="330994"/>
                  </a:cubicBezTo>
                  <a:cubicBezTo>
                    <a:pt x="361950" y="330200"/>
                    <a:pt x="359601" y="329303"/>
                    <a:pt x="357187" y="328613"/>
                  </a:cubicBezTo>
                  <a:cubicBezTo>
                    <a:pt x="354040" y="327714"/>
                    <a:pt x="350670" y="327521"/>
                    <a:pt x="347662" y="326232"/>
                  </a:cubicBezTo>
                  <a:cubicBezTo>
                    <a:pt x="345031" y="325105"/>
                    <a:pt x="343133" y="322631"/>
                    <a:pt x="340518" y="321469"/>
                  </a:cubicBezTo>
                  <a:cubicBezTo>
                    <a:pt x="335931" y="319430"/>
                    <a:pt x="330993" y="318294"/>
                    <a:pt x="326231" y="316707"/>
                  </a:cubicBezTo>
                  <a:cubicBezTo>
                    <a:pt x="323850" y="315913"/>
                    <a:pt x="321522" y="314934"/>
                    <a:pt x="319087" y="314325"/>
                  </a:cubicBezTo>
                  <a:cubicBezTo>
                    <a:pt x="315912" y="313531"/>
                    <a:pt x="312697" y="312884"/>
                    <a:pt x="309562" y="311944"/>
                  </a:cubicBezTo>
                  <a:cubicBezTo>
                    <a:pt x="285325" y="304673"/>
                    <a:pt x="305202" y="308423"/>
                    <a:pt x="276225" y="304800"/>
                  </a:cubicBezTo>
                  <a:lnTo>
                    <a:pt x="169068" y="309563"/>
                  </a:lnTo>
                  <a:cubicBezTo>
                    <a:pt x="165893" y="310357"/>
                    <a:pt x="162738" y="311234"/>
                    <a:pt x="159543" y="311944"/>
                  </a:cubicBezTo>
                  <a:cubicBezTo>
                    <a:pt x="155592" y="312822"/>
                    <a:pt x="151563" y="313343"/>
                    <a:pt x="147637" y="314325"/>
                  </a:cubicBezTo>
                  <a:cubicBezTo>
                    <a:pt x="145202" y="314934"/>
                    <a:pt x="142907" y="316017"/>
                    <a:pt x="140493" y="316707"/>
                  </a:cubicBezTo>
                  <a:cubicBezTo>
                    <a:pt x="137346" y="317606"/>
                    <a:pt x="134143" y="318294"/>
                    <a:pt x="130968" y="319088"/>
                  </a:cubicBezTo>
                  <a:cubicBezTo>
                    <a:pt x="113235" y="330910"/>
                    <a:pt x="135013" y="315717"/>
                    <a:pt x="116681" y="330994"/>
                  </a:cubicBezTo>
                  <a:cubicBezTo>
                    <a:pt x="114482" y="332826"/>
                    <a:pt x="111866" y="334093"/>
                    <a:pt x="109537" y="335757"/>
                  </a:cubicBezTo>
                  <a:cubicBezTo>
                    <a:pt x="103679" y="339941"/>
                    <a:pt x="100187" y="344469"/>
                    <a:pt x="92868" y="345282"/>
                  </a:cubicBezTo>
                  <a:cubicBezTo>
                    <a:pt x="81009" y="346600"/>
                    <a:pt x="69056" y="346869"/>
                    <a:pt x="57150" y="347663"/>
                  </a:cubicBezTo>
                  <a:cubicBezTo>
                    <a:pt x="54769" y="349250"/>
                    <a:pt x="47144" y="352425"/>
                    <a:pt x="50006" y="352425"/>
                  </a:cubicBezTo>
                  <a:cubicBezTo>
                    <a:pt x="53062" y="352425"/>
                    <a:pt x="78848" y="345147"/>
                    <a:pt x="83343" y="342900"/>
                  </a:cubicBezTo>
                  <a:cubicBezTo>
                    <a:pt x="86518" y="341313"/>
                    <a:pt x="89605" y="339536"/>
                    <a:pt x="92868" y="338138"/>
                  </a:cubicBezTo>
                  <a:cubicBezTo>
                    <a:pt x="95175" y="337149"/>
                    <a:pt x="102522" y="335757"/>
                    <a:pt x="100012" y="335757"/>
                  </a:cubicBezTo>
                  <a:cubicBezTo>
                    <a:pt x="94399" y="335757"/>
                    <a:pt x="88899" y="337344"/>
                    <a:pt x="83343" y="338138"/>
                  </a:cubicBezTo>
                  <a:cubicBezTo>
                    <a:pt x="61125" y="354802"/>
                    <a:pt x="88822" y="334304"/>
                    <a:pt x="59531" y="354807"/>
                  </a:cubicBezTo>
                  <a:cubicBezTo>
                    <a:pt x="56280" y="357083"/>
                    <a:pt x="53490" y="360050"/>
                    <a:pt x="50006" y="361950"/>
                  </a:cubicBezTo>
                  <a:cubicBezTo>
                    <a:pt x="44699" y="364845"/>
                    <a:pt x="38840" y="366592"/>
                    <a:pt x="33337" y="369094"/>
                  </a:cubicBezTo>
                  <a:cubicBezTo>
                    <a:pt x="17153" y="376451"/>
                    <a:pt x="30301" y="371694"/>
                    <a:pt x="16668" y="376238"/>
                  </a:cubicBezTo>
                  <a:cubicBezTo>
                    <a:pt x="15081" y="378619"/>
                    <a:pt x="13738" y="381183"/>
                    <a:pt x="11906" y="383382"/>
                  </a:cubicBezTo>
                  <a:cubicBezTo>
                    <a:pt x="9750" y="385969"/>
                    <a:pt x="6630" y="387723"/>
                    <a:pt x="4762" y="390525"/>
                  </a:cubicBezTo>
                  <a:cubicBezTo>
                    <a:pt x="-6185" y="406945"/>
                    <a:pt x="7828" y="392222"/>
                    <a:pt x="0" y="400050"/>
                  </a:cubicBezTo>
                  <a:lnTo>
                    <a:pt x="100012" y="300038"/>
                  </a:ln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4" name="Freeform 33"/>
            <p:cNvSpPr/>
            <p:nvPr/>
          </p:nvSpPr>
          <p:spPr>
            <a:xfrm rot="10800000">
              <a:off x="5265627" y="2195248"/>
              <a:ext cx="472514" cy="301620"/>
            </a:xfrm>
            <a:custGeom>
              <a:avLst/>
              <a:gdLst>
                <a:gd name="connsiteX0" fmla="*/ 15178 w 491428"/>
                <a:gd name="connsiteY0" fmla="*/ 71286 h 308801"/>
                <a:gd name="connsiteX1" fmla="*/ 15178 w 491428"/>
                <a:gd name="connsiteY1" fmla="*/ 71286 h 308801"/>
                <a:gd name="connsiteX2" fmla="*/ 31847 w 491428"/>
                <a:gd name="connsiteY2" fmla="*/ 56998 h 308801"/>
                <a:gd name="connsiteX3" fmla="*/ 38990 w 491428"/>
                <a:gd name="connsiteY3" fmla="*/ 54617 h 308801"/>
                <a:gd name="connsiteX4" fmla="*/ 55659 w 491428"/>
                <a:gd name="connsiteY4" fmla="*/ 47473 h 308801"/>
                <a:gd name="connsiteX5" fmla="*/ 62803 w 491428"/>
                <a:gd name="connsiteY5" fmla="*/ 42711 h 308801"/>
                <a:gd name="connsiteX6" fmla="*/ 72328 w 491428"/>
                <a:gd name="connsiteY6" fmla="*/ 40329 h 308801"/>
                <a:gd name="connsiteX7" fmla="*/ 79472 w 491428"/>
                <a:gd name="connsiteY7" fmla="*/ 37948 h 308801"/>
                <a:gd name="connsiteX8" fmla="*/ 86615 w 491428"/>
                <a:gd name="connsiteY8" fmla="*/ 33186 h 308801"/>
                <a:gd name="connsiteX9" fmla="*/ 105665 w 491428"/>
                <a:gd name="connsiteY9" fmla="*/ 28423 h 308801"/>
                <a:gd name="connsiteX10" fmla="*/ 119953 w 491428"/>
                <a:gd name="connsiteY10" fmla="*/ 23661 h 308801"/>
                <a:gd name="connsiteX11" fmla="*/ 134240 w 491428"/>
                <a:gd name="connsiteY11" fmla="*/ 18898 h 308801"/>
                <a:gd name="connsiteX12" fmla="*/ 160434 w 491428"/>
                <a:gd name="connsiteY12" fmla="*/ 11754 h 308801"/>
                <a:gd name="connsiteX13" fmla="*/ 198534 w 491428"/>
                <a:gd name="connsiteY13" fmla="*/ 6992 h 308801"/>
                <a:gd name="connsiteX14" fmla="*/ 205678 w 491428"/>
                <a:gd name="connsiteY14" fmla="*/ 4611 h 308801"/>
                <a:gd name="connsiteX15" fmla="*/ 303309 w 491428"/>
                <a:gd name="connsiteY15" fmla="*/ 4611 h 308801"/>
                <a:gd name="connsiteX16" fmla="*/ 317597 w 491428"/>
                <a:gd name="connsiteY16" fmla="*/ 9373 h 308801"/>
                <a:gd name="connsiteX17" fmla="*/ 350934 w 491428"/>
                <a:gd name="connsiteY17" fmla="*/ 14136 h 308801"/>
                <a:gd name="connsiteX18" fmla="*/ 362840 w 491428"/>
                <a:gd name="connsiteY18" fmla="*/ 16517 h 308801"/>
                <a:gd name="connsiteX19" fmla="*/ 377128 w 491428"/>
                <a:gd name="connsiteY19" fmla="*/ 21279 h 308801"/>
                <a:gd name="connsiteX20" fmla="*/ 384272 w 491428"/>
                <a:gd name="connsiteY20" fmla="*/ 26042 h 308801"/>
                <a:gd name="connsiteX21" fmla="*/ 372365 w 491428"/>
                <a:gd name="connsiteY21" fmla="*/ 28423 h 308801"/>
                <a:gd name="connsiteX22" fmla="*/ 348553 w 491428"/>
                <a:gd name="connsiteY22" fmla="*/ 21279 h 308801"/>
                <a:gd name="connsiteX23" fmla="*/ 341409 w 491428"/>
                <a:gd name="connsiteY23" fmla="*/ 18898 h 308801"/>
                <a:gd name="connsiteX24" fmla="*/ 334265 w 491428"/>
                <a:gd name="connsiteY24" fmla="*/ 14136 h 308801"/>
                <a:gd name="connsiteX25" fmla="*/ 341409 w 491428"/>
                <a:gd name="connsiteY25" fmla="*/ 16517 h 308801"/>
                <a:gd name="connsiteX26" fmla="*/ 348553 w 491428"/>
                <a:gd name="connsiteY26" fmla="*/ 21279 h 308801"/>
                <a:gd name="connsiteX27" fmla="*/ 367603 w 491428"/>
                <a:gd name="connsiteY27" fmla="*/ 26042 h 308801"/>
                <a:gd name="connsiteX28" fmla="*/ 374747 w 491428"/>
                <a:gd name="connsiteY28" fmla="*/ 28423 h 308801"/>
                <a:gd name="connsiteX29" fmla="*/ 384272 w 491428"/>
                <a:gd name="connsiteY29" fmla="*/ 30804 h 308801"/>
                <a:gd name="connsiteX30" fmla="*/ 405703 w 491428"/>
                <a:gd name="connsiteY30" fmla="*/ 37948 h 308801"/>
                <a:gd name="connsiteX31" fmla="*/ 415228 w 491428"/>
                <a:gd name="connsiteY31" fmla="*/ 42711 h 308801"/>
                <a:gd name="connsiteX32" fmla="*/ 422372 w 491428"/>
                <a:gd name="connsiteY32" fmla="*/ 49854 h 308801"/>
                <a:gd name="connsiteX33" fmla="*/ 429515 w 491428"/>
                <a:gd name="connsiteY33" fmla="*/ 54617 h 308801"/>
                <a:gd name="connsiteX34" fmla="*/ 443803 w 491428"/>
                <a:gd name="connsiteY34" fmla="*/ 64142 h 308801"/>
                <a:gd name="connsiteX35" fmla="*/ 448565 w 491428"/>
                <a:gd name="connsiteY35" fmla="*/ 71286 h 308801"/>
                <a:gd name="connsiteX36" fmla="*/ 455709 w 491428"/>
                <a:gd name="connsiteY36" fmla="*/ 76048 h 308801"/>
                <a:gd name="connsiteX37" fmla="*/ 458090 w 491428"/>
                <a:gd name="connsiteY37" fmla="*/ 83192 h 308801"/>
                <a:gd name="connsiteX38" fmla="*/ 472378 w 491428"/>
                <a:gd name="connsiteY38" fmla="*/ 95098 h 308801"/>
                <a:gd name="connsiteX39" fmla="*/ 486665 w 491428"/>
                <a:gd name="connsiteY39" fmla="*/ 116529 h 308801"/>
                <a:gd name="connsiteX40" fmla="*/ 491428 w 491428"/>
                <a:gd name="connsiteY40" fmla="*/ 123673 h 308801"/>
                <a:gd name="connsiteX41" fmla="*/ 489047 w 491428"/>
                <a:gd name="connsiteY41" fmla="*/ 130817 h 308801"/>
                <a:gd name="connsiteX42" fmla="*/ 479522 w 491428"/>
                <a:gd name="connsiteY42" fmla="*/ 116529 h 308801"/>
                <a:gd name="connsiteX43" fmla="*/ 474759 w 491428"/>
                <a:gd name="connsiteY43" fmla="*/ 109386 h 308801"/>
                <a:gd name="connsiteX44" fmla="*/ 469997 w 491428"/>
                <a:gd name="connsiteY44" fmla="*/ 102242 h 308801"/>
                <a:gd name="connsiteX45" fmla="*/ 455709 w 491428"/>
                <a:gd name="connsiteY45" fmla="*/ 87954 h 308801"/>
                <a:gd name="connsiteX46" fmla="*/ 450947 w 491428"/>
                <a:gd name="connsiteY46" fmla="*/ 80811 h 308801"/>
                <a:gd name="connsiteX47" fmla="*/ 446184 w 491428"/>
                <a:gd name="connsiteY47" fmla="*/ 71286 h 308801"/>
                <a:gd name="connsiteX48" fmla="*/ 439040 w 491428"/>
                <a:gd name="connsiteY48" fmla="*/ 68904 h 308801"/>
                <a:gd name="connsiteX49" fmla="*/ 431897 w 491428"/>
                <a:gd name="connsiteY49" fmla="*/ 64142 h 308801"/>
                <a:gd name="connsiteX50" fmla="*/ 422372 w 491428"/>
                <a:gd name="connsiteY50" fmla="*/ 59379 h 308801"/>
                <a:gd name="connsiteX51" fmla="*/ 415228 w 491428"/>
                <a:gd name="connsiteY51" fmla="*/ 52236 h 308801"/>
                <a:gd name="connsiteX52" fmla="*/ 400940 w 491428"/>
                <a:gd name="connsiteY52" fmla="*/ 47473 h 308801"/>
                <a:gd name="connsiteX53" fmla="*/ 386653 w 491428"/>
                <a:gd name="connsiteY53" fmla="*/ 40329 h 308801"/>
                <a:gd name="connsiteX54" fmla="*/ 372365 w 491428"/>
                <a:gd name="connsiteY54" fmla="*/ 45092 h 308801"/>
                <a:gd name="connsiteX55" fmla="*/ 358078 w 491428"/>
                <a:gd name="connsiteY55" fmla="*/ 42711 h 308801"/>
                <a:gd name="connsiteX56" fmla="*/ 343790 w 491428"/>
                <a:gd name="connsiteY56" fmla="*/ 37948 h 308801"/>
                <a:gd name="connsiteX57" fmla="*/ 336647 w 491428"/>
                <a:gd name="connsiteY57" fmla="*/ 35567 h 308801"/>
                <a:gd name="connsiteX58" fmla="*/ 322359 w 491428"/>
                <a:gd name="connsiteY58" fmla="*/ 30804 h 308801"/>
                <a:gd name="connsiteX59" fmla="*/ 312834 w 491428"/>
                <a:gd name="connsiteY59" fmla="*/ 26042 h 308801"/>
                <a:gd name="connsiteX60" fmla="*/ 289022 w 491428"/>
                <a:gd name="connsiteY60" fmla="*/ 18898 h 308801"/>
                <a:gd name="connsiteX61" fmla="*/ 281878 w 491428"/>
                <a:gd name="connsiteY61" fmla="*/ 16517 h 308801"/>
                <a:gd name="connsiteX62" fmla="*/ 241397 w 491428"/>
                <a:gd name="connsiteY62" fmla="*/ 18898 h 308801"/>
                <a:gd name="connsiteX63" fmla="*/ 227109 w 491428"/>
                <a:gd name="connsiteY63" fmla="*/ 23661 h 308801"/>
                <a:gd name="connsiteX64" fmla="*/ 143765 w 491428"/>
                <a:gd name="connsiteY64" fmla="*/ 26042 h 308801"/>
                <a:gd name="connsiteX65" fmla="*/ 127097 w 491428"/>
                <a:gd name="connsiteY65" fmla="*/ 33186 h 308801"/>
                <a:gd name="connsiteX66" fmla="*/ 112809 w 491428"/>
                <a:gd name="connsiteY66" fmla="*/ 37948 h 308801"/>
                <a:gd name="connsiteX67" fmla="*/ 98522 w 491428"/>
                <a:gd name="connsiteY67" fmla="*/ 42711 h 308801"/>
                <a:gd name="connsiteX68" fmla="*/ 91378 w 491428"/>
                <a:gd name="connsiteY68" fmla="*/ 45092 h 308801"/>
                <a:gd name="connsiteX69" fmla="*/ 81853 w 491428"/>
                <a:gd name="connsiteY69" fmla="*/ 47473 h 308801"/>
                <a:gd name="connsiteX70" fmla="*/ 74709 w 491428"/>
                <a:gd name="connsiteY70" fmla="*/ 52236 h 308801"/>
                <a:gd name="connsiteX71" fmla="*/ 62803 w 491428"/>
                <a:gd name="connsiteY71" fmla="*/ 54617 h 308801"/>
                <a:gd name="connsiteX72" fmla="*/ 55659 w 491428"/>
                <a:gd name="connsiteY72" fmla="*/ 56998 h 308801"/>
                <a:gd name="connsiteX73" fmla="*/ 43753 w 491428"/>
                <a:gd name="connsiteY73" fmla="*/ 59379 h 308801"/>
                <a:gd name="connsiteX74" fmla="*/ 36609 w 491428"/>
                <a:gd name="connsiteY74" fmla="*/ 64142 h 308801"/>
                <a:gd name="connsiteX75" fmla="*/ 27084 w 491428"/>
                <a:gd name="connsiteY75" fmla="*/ 66523 h 308801"/>
                <a:gd name="connsiteX76" fmla="*/ 19940 w 491428"/>
                <a:gd name="connsiteY76" fmla="*/ 68904 h 308801"/>
                <a:gd name="connsiteX77" fmla="*/ 12797 w 491428"/>
                <a:gd name="connsiteY77" fmla="*/ 73667 h 308801"/>
                <a:gd name="connsiteX78" fmla="*/ 3272 w 491428"/>
                <a:gd name="connsiteY78" fmla="*/ 87954 h 308801"/>
                <a:gd name="connsiteX79" fmla="*/ 3272 w 491428"/>
                <a:gd name="connsiteY79" fmla="*/ 204636 h 308801"/>
                <a:gd name="connsiteX80" fmla="*/ 5653 w 491428"/>
                <a:gd name="connsiteY80" fmla="*/ 214161 h 308801"/>
                <a:gd name="connsiteX81" fmla="*/ 10415 w 491428"/>
                <a:gd name="connsiteY81" fmla="*/ 230829 h 308801"/>
                <a:gd name="connsiteX82" fmla="*/ 15178 w 491428"/>
                <a:gd name="connsiteY82" fmla="*/ 259404 h 308801"/>
                <a:gd name="connsiteX83" fmla="*/ 19940 w 491428"/>
                <a:gd name="connsiteY83" fmla="*/ 45092 h 308801"/>
                <a:gd name="connsiteX84" fmla="*/ 24703 w 491428"/>
                <a:gd name="connsiteY84" fmla="*/ 52236 h 308801"/>
                <a:gd name="connsiteX85" fmla="*/ 31847 w 491428"/>
                <a:gd name="connsiteY85" fmla="*/ 56998 h 308801"/>
                <a:gd name="connsiteX86" fmla="*/ 36609 w 491428"/>
                <a:gd name="connsiteY86" fmla="*/ 71286 h 308801"/>
                <a:gd name="connsiteX87" fmla="*/ 31847 w 491428"/>
                <a:gd name="connsiteY87" fmla="*/ 80811 h 308801"/>
                <a:gd name="connsiteX88" fmla="*/ 29465 w 491428"/>
                <a:gd name="connsiteY88" fmla="*/ 87954 h 308801"/>
                <a:gd name="connsiteX89" fmla="*/ 34228 w 491428"/>
                <a:gd name="connsiteY89" fmla="*/ 80811 h 308801"/>
                <a:gd name="connsiteX90" fmla="*/ 41372 w 491428"/>
                <a:gd name="connsiteY90" fmla="*/ 73667 h 308801"/>
                <a:gd name="connsiteX91" fmla="*/ 43753 w 491428"/>
                <a:gd name="connsiteY91" fmla="*/ 66523 h 308801"/>
                <a:gd name="connsiteX92" fmla="*/ 36609 w 491428"/>
                <a:gd name="connsiteY92" fmla="*/ 64142 h 308801"/>
                <a:gd name="connsiteX93" fmla="*/ 15178 w 491428"/>
                <a:gd name="connsiteY93" fmla="*/ 66523 h 308801"/>
                <a:gd name="connsiteX94" fmla="*/ 5653 w 491428"/>
                <a:gd name="connsiteY94" fmla="*/ 68904 h 308801"/>
                <a:gd name="connsiteX95" fmla="*/ 8034 w 491428"/>
                <a:gd name="connsiteY95" fmla="*/ 61761 h 308801"/>
                <a:gd name="connsiteX96" fmla="*/ 19940 w 491428"/>
                <a:gd name="connsiteY96" fmla="*/ 52236 h 308801"/>
                <a:gd name="connsiteX97" fmla="*/ 27084 w 491428"/>
                <a:gd name="connsiteY97" fmla="*/ 47473 h 308801"/>
                <a:gd name="connsiteX98" fmla="*/ 41372 w 491428"/>
                <a:gd name="connsiteY98" fmla="*/ 42711 h 308801"/>
                <a:gd name="connsiteX99" fmla="*/ 55659 w 491428"/>
                <a:gd name="connsiteY99" fmla="*/ 37948 h 308801"/>
                <a:gd name="connsiteX100" fmla="*/ 72328 w 491428"/>
                <a:gd name="connsiteY100" fmla="*/ 33186 h 308801"/>
                <a:gd name="connsiteX101" fmla="*/ 79472 w 491428"/>
                <a:gd name="connsiteY101" fmla="*/ 28423 h 308801"/>
                <a:gd name="connsiteX102" fmla="*/ 93759 w 491428"/>
                <a:gd name="connsiteY102" fmla="*/ 23661 h 308801"/>
                <a:gd name="connsiteX103" fmla="*/ 100903 w 491428"/>
                <a:gd name="connsiteY103" fmla="*/ 21279 h 308801"/>
                <a:gd name="connsiteX104" fmla="*/ 153290 w 491428"/>
                <a:gd name="connsiteY104" fmla="*/ 16517 h 308801"/>
                <a:gd name="connsiteX105" fmla="*/ 189009 w 491428"/>
                <a:gd name="connsiteY105" fmla="*/ 18898 h 308801"/>
                <a:gd name="connsiteX106" fmla="*/ 196153 w 491428"/>
                <a:gd name="connsiteY106" fmla="*/ 21279 h 308801"/>
                <a:gd name="connsiteX107" fmla="*/ 229490 w 491428"/>
                <a:gd name="connsiteY107" fmla="*/ 23661 h 308801"/>
                <a:gd name="connsiteX108" fmla="*/ 243778 w 491428"/>
                <a:gd name="connsiteY108" fmla="*/ 30804 h 308801"/>
                <a:gd name="connsiteX109" fmla="*/ 253303 w 491428"/>
                <a:gd name="connsiteY109" fmla="*/ 40329 h 308801"/>
                <a:gd name="connsiteX110" fmla="*/ 253303 w 491428"/>
                <a:gd name="connsiteY110" fmla="*/ 40329 h 308801"/>
                <a:gd name="connsiteX111" fmla="*/ 267590 w 491428"/>
                <a:gd name="connsiteY111" fmla="*/ 35567 h 3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1428" h="308801">
                  <a:moveTo>
                    <a:pt x="15178" y="71286"/>
                  </a:moveTo>
                  <a:lnTo>
                    <a:pt x="15178" y="71286"/>
                  </a:lnTo>
                  <a:cubicBezTo>
                    <a:pt x="20734" y="66523"/>
                    <a:pt x="25852" y="61195"/>
                    <a:pt x="31847" y="56998"/>
                  </a:cubicBezTo>
                  <a:cubicBezTo>
                    <a:pt x="33903" y="55559"/>
                    <a:pt x="36745" y="55739"/>
                    <a:pt x="38990" y="54617"/>
                  </a:cubicBezTo>
                  <a:cubicBezTo>
                    <a:pt x="55434" y="46395"/>
                    <a:pt x="35837" y="52428"/>
                    <a:pt x="55659" y="47473"/>
                  </a:cubicBezTo>
                  <a:cubicBezTo>
                    <a:pt x="58040" y="45886"/>
                    <a:pt x="60173" y="43838"/>
                    <a:pt x="62803" y="42711"/>
                  </a:cubicBezTo>
                  <a:cubicBezTo>
                    <a:pt x="65811" y="41422"/>
                    <a:pt x="69181" y="41228"/>
                    <a:pt x="72328" y="40329"/>
                  </a:cubicBezTo>
                  <a:cubicBezTo>
                    <a:pt x="74742" y="39639"/>
                    <a:pt x="77091" y="38742"/>
                    <a:pt x="79472" y="37948"/>
                  </a:cubicBezTo>
                  <a:cubicBezTo>
                    <a:pt x="81853" y="36361"/>
                    <a:pt x="84056" y="34466"/>
                    <a:pt x="86615" y="33186"/>
                  </a:cubicBezTo>
                  <a:cubicBezTo>
                    <a:pt x="92399" y="30294"/>
                    <a:pt x="99680" y="30055"/>
                    <a:pt x="105665" y="28423"/>
                  </a:cubicBezTo>
                  <a:cubicBezTo>
                    <a:pt x="110508" y="27102"/>
                    <a:pt x="115190" y="25249"/>
                    <a:pt x="119953" y="23661"/>
                  </a:cubicBezTo>
                  <a:lnTo>
                    <a:pt x="134240" y="18898"/>
                  </a:lnTo>
                  <a:cubicBezTo>
                    <a:pt x="142955" y="15993"/>
                    <a:pt x="151044" y="13095"/>
                    <a:pt x="160434" y="11754"/>
                  </a:cubicBezTo>
                  <a:cubicBezTo>
                    <a:pt x="184218" y="8357"/>
                    <a:pt x="171525" y="9993"/>
                    <a:pt x="198534" y="6992"/>
                  </a:cubicBezTo>
                  <a:cubicBezTo>
                    <a:pt x="200915" y="6198"/>
                    <a:pt x="203264" y="5301"/>
                    <a:pt x="205678" y="4611"/>
                  </a:cubicBezTo>
                  <a:cubicBezTo>
                    <a:pt x="239369" y="-5016"/>
                    <a:pt x="250852" y="3193"/>
                    <a:pt x="303309" y="4611"/>
                  </a:cubicBezTo>
                  <a:cubicBezTo>
                    <a:pt x="308072" y="6198"/>
                    <a:pt x="312616" y="8750"/>
                    <a:pt x="317597" y="9373"/>
                  </a:cubicBezTo>
                  <a:cubicBezTo>
                    <a:pt x="334178" y="11445"/>
                    <a:pt x="335812" y="11386"/>
                    <a:pt x="350934" y="14136"/>
                  </a:cubicBezTo>
                  <a:cubicBezTo>
                    <a:pt x="354916" y="14860"/>
                    <a:pt x="358935" y="15452"/>
                    <a:pt x="362840" y="16517"/>
                  </a:cubicBezTo>
                  <a:cubicBezTo>
                    <a:pt x="367683" y="17838"/>
                    <a:pt x="377128" y="21279"/>
                    <a:pt x="377128" y="21279"/>
                  </a:cubicBezTo>
                  <a:cubicBezTo>
                    <a:pt x="379509" y="22867"/>
                    <a:pt x="381657" y="24880"/>
                    <a:pt x="384272" y="26042"/>
                  </a:cubicBezTo>
                  <a:cubicBezTo>
                    <a:pt x="399771" y="32930"/>
                    <a:pt x="415969" y="32387"/>
                    <a:pt x="372365" y="28423"/>
                  </a:cubicBezTo>
                  <a:cubicBezTo>
                    <a:pt x="357966" y="24824"/>
                    <a:pt x="365951" y="27079"/>
                    <a:pt x="348553" y="21279"/>
                  </a:cubicBezTo>
                  <a:cubicBezTo>
                    <a:pt x="346172" y="20485"/>
                    <a:pt x="343498" y="20290"/>
                    <a:pt x="341409" y="18898"/>
                  </a:cubicBezTo>
                  <a:cubicBezTo>
                    <a:pt x="339028" y="17311"/>
                    <a:pt x="334265" y="16998"/>
                    <a:pt x="334265" y="14136"/>
                  </a:cubicBezTo>
                  <a:cubicBezTo>
                    <a:pt x="334265" y="11626"/>
                    <a:pt x="339164" y="15395"/>
                    <a:pt x="341409" y="16517"/>
                  </a:cubicBezTo>
                  <a:cubicBezTo>
                    <a:pt x="343969" y="17797"/>
                    <a:pt x="345863" y="20301"/>
                    <a:pt x="348553" y="21279"/>
                  </a:cubicBezTo>
                  <a:cubicBezTo>
                    <a:pt x="354704" y="23516"/>
                    <a:pt x="361393" y="23972"/>
                    <a:pt x="367603" y="26042"/>
                  </a:cubicBezTo>
                  <a:cubicBezTo>
                    <a:pt x="369984" y="26836"/>
                    <a:pt x="372333" y="27733"/>
                    <a:pt x="374747" y="28423"/>
                  </a:cubicBezTo>
                  <a:cubicBezTo>
                    <a:pt x="377894" y="29322"/>
                    <a:pt x="381144" y="29842"/>
                    <a:pt x="384272" y="30804"/>
                  </a:cubicBezTo>
                  <a:cubicBezTo>
                    <a:pt x="391469" y="33019"/>
                    <a:pt x="398675" y="35245"/>
                    <a:pt x="405703" y="37948"/>
                  </a:cubicBezTo>
                  <a:cubicBezTo>
                    <a:pt x="409016" y="39222"/>
                    <a:pt x="412339" y="40648"/>
                    <a:pt x="415228" y="42711"/>
                  </a:cubicBezTo>
                  <a:cubicBezTo>
                    <a:pt x="417968" y="44668"/>
                    <a:pt x="419785" y="47698"/>
                    <a:pt x="422372" y="49854"/>
                  </a:cubicBezTo>
                  <a:cubicBezTo>
                    <a:pt x="424570" y="51686"/>
                    <a:pt x="427317" y="52785"/>
                    <a:pt x="429515" y="54617"/>
                  </a:cubicBezTo>
                  <a:cubicBezTo>
                    <a:pt x="441405" y="64526"/>
                    <a:pt x="431250" y="59958"/>
                    <a:pt x="443803" y="64142"/>
                  </a:cubicBezTo>
                  <a:cubicBezTo>
                    <a:pt x="445390" y="66523"/>
                    <a:pt x="446541" y="69262"/>
                    <a:pt x="448565" y="71286"/>
                  </a:cubicBezTo>
                  <a:cubicBezTo>
                    <a:pt x="450589" y="73310"/>
                    <a:pt x="453921" y="73813"/>
                    <a:pt x="455709" y="76048"/>
                  </a:cubicBezTo>
                  <a:cubicBezTo>
                    <a:pt x="457277" y="78008"/>
                    <a:pt x="456698" y="81103"/>
                    <a:pt x="458090" y="83192"/>
                  </a:cubicBezTo>
                  <a:cubicBezTo>
                    <a:pt x="461757" y="88693"/>
                    <a:pt x="467106" y="91584"/>
                    <a:pt x="472378" y="95098"/>
                  </a:cubicBezTo>
                  <a:lnTo>
                    <a:pt x="486665" y="116529"/>
                  </a:lnTo>
                  <a:lnTo>
                    <a:pt x="491428" y="123673"/>
                  </a:lnTo>
                  <a:cubicBezTo>
                    <a:pt x="490634" y="126054"/>
                    <a:pt x="491199" y="132108"/>
                    <a:pt x="489047" y="130817"/>
                  </a:cubicBezTo>
                  <a:cubicBezTo>
                    <a:pt x="484139" y="127872"/>
                    <a:pt x="482697" y="121292"/>
                    <a:pt x="479522" y="116529"/>
                  </a:cubicBezTo>
                  <a:lnTo>
                    <a:pt x="474759" y="109386"/>
                  </a:lnTo>
                  <a:cubicBezTo>
                    <a:pt x="473171" y="107005"/>
                    <a:pt x="472021" y="104266"/>
                    <a:pt x="469997" y="102242"/>
                  </a:cubicBezTo>
                  <a:cubicBezTo>
                    <a:pt x="465234" y="97479"/>
                    <a:pt x="459445" y="93558"/>
                    <a:pt x="455709" y="87954"/>
                  </a:cubicBezTo>
                  <a:cubicBezTo>
                    <a:pt x="454122" y="85573"/>
                    <a:pt x="452367" y="83296"/>
                    <a:pt x="450947" y="80811"/>
                  </a:cubicBezTo>
                  <a:cubicBezTo>
                    <a:pt x="449186" y="77729"/>
                    <a:pt x="448694" y="73796"/>
                    <a:pt x="446184" y="71286"/>
                  </a:cubicBezTo>
                  <a:cubicBezTo>
                    <a:pt x="444409" y="69511"/>
                    <a:pt x="441285" y="70027"/>
                    <a:pt x="439040" y="68904"/>
                  </a:cubicBezTo>
                  <a:cubicBezTo>
                    <a:pt x="436481" y="67624"/>
                    <a:pt x="434382" y="65562"/>
                    <a:pt x="431897" y="64142"/>
                  </a:cubicBezTo>
                  <a:cubicBezTo>
                    <a:pt x="428815" y="62381"/>
                    <a:pt x="425261" y="61442"/>
                    <a:pt x="422372" y="59379"/>
                  </a:cubicBezTo>
                  <a:cubicBezTo>
                    <a:pt x="419632" y="57422"/>
                    <a:pt x="418172" y="53871"/>
                    <a:pt x="415228" y="52236"/>
                  </a:cubicBezTo>
                  <a:cubicBezTo>
                    <a:pt x="410839" y="49798"/>
                    <a:pt x="400940" y="47473"/>
                    <a:pt x="400940" y="47473"/>
                  </a:cubicBezTo>
                  <a:cubicBezTo>
                    <a:pt x="398132" y="45601"/>
                    <a:pt x="390877" y="39860"/>
                    <a:pt x="386653" y="40329"/>
                  </a:cubicBezTo>
                  <a:cubicBezTo>
                    <a:pt x="381663" y="40883"/>
                    <a:pt x="372365" y="45092"/>
                    <a:pt x="372365" y="45092"/>
                  </a:cubicBezTo>
                  <a:cubicBezTo>
                    <a:pt x="367603" y="44298"/>
                    <a:pt x="362762" y="43882"/>
                    <a:pt x="358078" y="42711"/>
                  </a:cubicBezTo>
                  <a:cubicBezTo>
                    <a:pt x="353208" y="41493"/>
                    <a:pt x="348553" y="39536"/>
                    <a:pt x="343790" y="37948"/>
                  </a:cubicBezTo>
                  <a:lnTo>
                    <a:pt x="336647" y="35567"/>
                  </a:lnTo>
                  <a:lnTo>
                    <a:pt x="322359" y="30804"/>
                  </a:lnTo>
                  <a:cubicBezTo>
                    <a:pt x="319184" y="29217"/>
                    <a:pt x="316130" y="27360"/>
                    <a:pt x="312834" y="26042"/>
                  </a:cubicBezTo>
                  <a:cubicBezTo>
                    <a:pt x="298682" y="20381"/>
                    <a:pt x="301305" y="22407"/>
                    <a:pt x="289022" y="18898"/>
                  </a:cubicBezTo>
                  <a:cubicBezTo>
                    <a:pt x="286608" y="18208"/>
                    <a:pt x="284259" y="17311"/>
                    <a:pt x="281878" y="16517"/>
                  </a:cubicBezTo>
                  <a:cubicBezTo>
                    <a:pt x="268384" y="17311"/>
                    <a:pt x="254800" y="17150"/>
                    <a:pt x="241397" y="18898"/>
                  </a:cubicBezTo>
                  <a:cubicBezTo>
                    <a:pt x="236419" y="19547"/>
                    <a:pt x="232127" y="23518"/>
                    <a:pt x="227109" y="23661"/>
                  </a:cubicBezTo>
                  <a:lnTo>
                    <a:pt x="143765" y="26042"/>
                  </a:lnTo>
                  <a:cubicBezTo>
                    <a:pt x="120763" y="33709"/>
                    <a:pt x="156534" y="21411"/>
                    <a:pt x="127097" y="33186"/>
                  </a:cubicBezTo>
                  <a:cubicBezTo>
                    <a:pt x="122436" y="35050"/>
                    <a:pt x="117572" y="36361"/>
                    <a:pt x="112809" y="37948"/>
                  </a:cubicBezTo>
                  <a:lnTo>
                    <a:pt x="98522" y="42711"/>
                  </a:lnTo>
                  <a:cubicBezTo>
                    <a:pt x="96141" y="43505"/>
                    <a:pt x="93813" y="44483"/>
                    <a:pt x="91378" y="45092"/>
                  </a:cubicBezTo>
                  <a:lnTo>
                    <a:pt x="81853" y="47473"/>
                  </a:lnTo>
                  <a:cubicBezTo>
                    <a:pt x="79472" y="49061"/>
                    <a:pt x="77389" y="51231"/>
                    <a:pt x="74709" y="52236"/>
                  </a:cubicBezTo>
                  <a:cubicBezTo>
                    <a:pt x="70919" y="53657"/>
                    <a:pt x="66729" y="53635"/>
                    <a:pt x="62803" y="54617"/>
                  </a:cubicBezTo>
                  <a:cubicBezTo>
                    <a:pt x="60368" y="55226"/>
                    <a:pt x="58094" y="56389"/>
                    <a:pt x="55659" y="56998"/>
                  </a:cubicBezTo>
                  <a:cubicBezTo>
                    <a:pt x="51733" y="57980"/>
                    <a:pt x="47722" y="58585"/>
                    <a:pt x="43753" y="59379"/>
                  </a:cubicBezTo>
                  <a:cubicBezTo>
                    <a:pt x="41372" y="60967"/>
                    <a:pt x="39240" y="63015"/>
                    <a:pt x="36609" y="64142"/>
                  </a:cubicBezTo>
                  <a:cubicBezTo>
                    <a:pt x="33601" y="65431"/>
                    <a:pt x="30231" y="65624"/>
                    <a:pt x="27084" y="66523"/>
                  </a:cubicBezTo>
                  <a:cubicBezTo>
                    <a:pt x="24670" y="67213"/>
                    <a:pt x="22321" y="68110"/>
                    <a:pt x="19940" y="68904"/>
                  </a:cubicBezTo>
                  <a:cubicBezTo>
                    <a:pt x="17559" y="70492"/>
                    <a:pt x="14681" y="71513"/>
                    <a:pt x="12797" y="73667"/>
                  </a:cubicBezTo>
                  <a:cubicBezTo>
                    <a:pt x="9028" y="77975"/>
                    <a:pt x="3272" y="87954"/>
                    <a:pt x="3272" y="87954"/>
                  </a:cubicBezTo>
                  <a:cubicBezTo>
                    <a:pt x="-1439" y="139764"/>
                    <a:pt x="-728" y="120641"/>
                    <a:pt x="3272" y="204636"/>
                  </a:cubicBezTo>
                  <a:cubicBezTo>
                    <a:pt x="3428" y="207905"/>
                    <a:pt x="4754" y="211014"/>
                    <a:pt x="5653" y="214161"/>
                  </a:cubicBezTo>
                  <a:cubicBezTo>
                    <a:pt x="8204" y="223092"/>
                    <a:pt x="8553" y="220587"/>
                    <a:pt x="10415" y="230829"/>
                  </a:cubicBezTo>
                  <a:cubicBezTo>
                    <a:pt x="22241" y="295864"/>
                    <a:pt x="5300" y="210008"/>
                    <a:pt x="15178" y="259404"/>
                  </a:cubicBezTo>
                  <a:cubicBezTo>
                    <a:pt x="23620" y="386051"/>
                    <a:pt x="13830" y="252820"/>
                    <a:pt x="19940" y="45092"/>
                  </a:cubicBezTo>
                  <a:cubicBezTo>
                    <a:pt x="20024" y="42231"/>
                    <a:pt x="22679" y="50212"/>
                    <a:pt x="24703" y="52236"/>
                  </a:cubicBezTo>
                  <a:cubicBezTo>
                    <a:pt x="26727" y="54260"/>
                    <a:pt x="29466" y="55411"/>
                    <a:pt x="31847" y="56998"/>
                  </a:cubicBezTo>
                  <a:cubicBezTo>
                    <a:pt x="33434" y="61761"/>
                    <a:pt x="38854" y="66796"/>
                    <a:pt x="36609" y="71286"/>
                  </a:cubicBezTo>
                  <a:cubicBezTo>
                    <a:pt x="35022" y="74461"/>
                    <a:pt x="33245" y="77548"/>
                    <a:pt x="31847" y="80811"/>
                  </a:cubicBezTo>
                  <a:cubicBezTo>
                    <a:pt x="30858" y="83118"/>
                    <a:pt x="26955" y="87954"/>
                    <a:pt x="29465" y="87954"/>
                  </a:cubicBezTo>
                  <a:cubicBezTo>
                    <a:pt x="32327" y="87954"/>
                    <a:pt x="32396" y="83009"/>
                    <a:pt x="34228" y="80811"/>
                  </a:cubicBezTo>
                  <a:cubicBezTo>
                    <a:pt x="36384" y="78224"/>
                    <a:pt x="38991" y="76048"/>
                    <a:pt x="41372" y="73667"/>
                  </a:cubicBezTo>
                  <a:cubicBezTo>
                    <a:pt x="42166" y="71286"/>
                    <a:pt x="44876" y="68768"/>
                    <a:pt x="43753" y="66523"/>
                  </a:cubicBezTo>
                  <a:cubicBezTo>
                    <a:pt x="42630" y="64278"/>
                    <a:pt x="39119" y="64142"/>
                    <a:pt x="36609" y="64142"/>
                  </a:cubicBezTo>
                  <a:cubicBezTo>
                    <a:pt x="29421" y="64142"/>
                    <a:pt x="22322" y="65729"/>
                    <a:pt x="15178" y="66523"/>
                  </a:cubicBezTo>
                  <a:cubicBezTo>
                    <a:pt x="12003" y="67317"/>
                    <a:pt x="8376" y="70719"/>
                    <a:pt x="5653" y="68904"/>
                  </a:cubicBezTo>
                  <a:cubicBezTo>
                    <a:pt x="3565" y="67512"/>
                    <a:pt x="6912" y="64006"/>
                    <a:pt x="8034" y="61761"/>
                  </a:cubicBezTo>
                  <a:cubicBezTo>
                    <a:pt x="12343" y="53144"/>
                    <a:pt x="11701" y="54982"/>
                    <a:pt x="19940" y="52236"/>
                  </a:cubicBezTo>
                  <a:cubicBezTo>
                    <a:pt x="22321" y="50648"/>
                    <a:pt x="24469" y="48635"/>
                    <a:pt x="27084" y="47473"/>
                  </a:cubicBezTo>
                  <a:cubicBezTo>
                    <a:pt x="31672" y="45434"/>
                    <a:pt x="36609" y="44299"/>
                    <a:pt x="41372" y="42711"/>
                  </a:cubicBezTo>
                  <a:lnTo>
                    <a:pt x="55659" y="37948"/>
                  </a:lnTo>
                  <a:cubicBezTo>
                    <a:pt x="67619" y="34958"/>
                    <a:pt x="62079" y="36602"/>
                    <a:pt x="72328" y="33186"/>
                  </a:cubicBezTo>
                  <a:cubicBezTo>
                    <a:pt x="74709" y="31598"/>
                    <a:pt x="76857" y="29585"/>
                    <a:pt x="79472" y="28423"/>
                  </a:cubicBezTo>
                  <a:cubicBezTo>
                    <a:pt x="84059" y="26384"/>
                    <a:pt x="88997" y="25248"/>
                    <a:pt x="93759" y="23661"/>
                  </a:cubicBezTo>
                  <a:cubicBezTo>
                    <a:pt x="96140" y="22867"/>
                    <a:pt x="98418" y="21634"/>
                    <a:pt x="100903" y="21279"/>
                  </a:cubicBezTo>
                  <a:cubicBezTo>
                    <a:pt x="129385" y="17211"/>
                    <a:pt x="111972" y="19271"/>
                    <a:pt x="153290" y="16517"/>
                  </a:cubicBezTo>
                  <a:cubicBezTo>
                    <a:pt x="165196" y="17311"/>
                    <a:pt x="177149" y="17580"/>
                    <a:pt x="189009" y="18898"/>
                  </a:cubicBezTo>
                  <a:cubicBezTo>
                    <a:pt x="191504" y="19175"/>
                    <a:pt x="193660" y="20986"/>
                    <a:pt x="196153" y="21279"/>
                  </a:cubicBezTo>
                  <a:cubicBezTo>
                    <a:pt x="207217" y="22581"/>
                    <a:pt x="218378" y="22867"/>
                    <a:pt x="229490" y="23661"/>
                  </a:cubicBezTo>
                  <a:cubicBezTo>
                    <a:pt x="235299" y="25597"/>
                    <a:pt x="239163" y="26189"/>
                    <a:pt x="243778" y="30804"/>
                  </a:cubicBezTo>
                  <a:cubicBezTo>
                    <a:pt x="255272" y="42298"/>
                    <a:pt x="242415" y="34886"/>
                    <a:pt x="253303" y="40329"/>
                  </a:cubicBezTo>
                  <a:lnTo>
                    <a:pt x="253303" y="40329"/>
                  </a:lnTo>
                  <a:lnTo>
                    <a:pt x="267590" y="35567"/>
                  </a:lnTo>
                </a:path>
              </a:pathLst>
            </a:cu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5" name="Arc 34"/>
            <p:cNvSpPr/>
            <p:nvPr/>
          </p:nvSpPr>
          <p:spPr>
            <a:xfrm rot="10800000">
              <a:off x="5265555" y="2297772"/>
              <a:ext cx="477157" cy="193533"/>
            </a:xfrm>
            <a:prstGeom prst="arc">
              <a:avLst>
                <a:gd name="adj1" fmla="val 11605366"/>
                <a:gd name="adj2" fmla="val 214077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sp>
          <p:nvSpPr>
            <p:cNvPr id="36" name="Arc 35"/>
            <p:cNvSpPr/>
            <p:nvPr/>
          </p:nvSpPr>
          <p:spPr>
            <a:xfrm rot="10800000">
              <a:off x="5439863" y="2438554"/>
              <a:ext cx="298280" cy="374694"/>
            </a:xfrm>
            <a:prstGeom prst="arc">
              <a:avLst>
                <a:gd name="adj1" fmla="val 1070590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37" name="Straight Connector 36"/>
            <p:cNvCxnSpPr>
              <a:stCxn id="36" idx="0"/>
              <a:endCxn id="33" idx="2"/>
            </p:cNvCxnSpPr>
            <p:nvPr/>
          </p:nvCxnSpPr>
          <p:spPr>
            <a:xfrm rot="10800000">
              <a:off x="5728127" y="2455150"/>
              <a:ext cx="9979" cy="166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rot="10800000">
              <a:off x="4969374" y="2770001"/>
              <a:ext cx="183168" cy="86494"/>
            </a:xfrm>
            <a:custGeom>
              <a:avLst/>
              <a:gdLst>
                <a:gd name="connsiteX0" fmla="*/ 0 w 190500"/>
                <a:gd name="connsiteY0" fmla="*/ 447 h 88553"/>
                <a:gd name="connsiteX1" fmla="*/ 0 w 190500"/>
                <a:gd name="connsiteY1" fmla="*/ 447 h 88553"/>
                <a:gd name="connsiteX2" fmla="*/ 23813 w 190500"/>
                <a:gd name="connsiteY2" fmla="*/ 14734 h 88553"/>
                <a:gd name="connsiteX3" fmla="*/ 35719 w 190500"/>
                <a:gd name="connsiteY3" fmla="*/ 12353 h 88553"/>
                <a:gd name="connsiteX4" fmla="*/ 57150 w 190500"/>
                <a:gd name="connsiteY4" fmla="*/ 9972 h 88553"/>
                <a:gd name="connsiteX5" fmla="*/ 85725 w 190500"/>
                <a:gd name="connsiteY5" fmla="*/ 17116 h 88553"/>
                <a:gd name="connsiteX6" fmla="*/ 100013 w 190500"/>
                <a:gd name="connsiteY6" fmla="*/ 21878 h 88553"/>
                <a:gd name="connsiteX7" fmla="*/ 107157 w 190500"/>
                <a:gd name="connsiteY7" fmla="*/ 24259 h 88553"/>
                <a:gd name="connsiteX8" fmla="*/ 121444 w 190500"/>
                <a:gd name="connsiteY8" fmla="*/ 29022 h 88553"/>
                <a:gd name="connsiteX9" fmla="*/ 128588 w 190500"/>
                <a:gd name="connsiteY9" fmla="*/ 31403 h 88553"/>
                <a:gd name="connsiteX10" fmla="*/ 135732 w 190500"/>
                <a:gd name="connsiteY10" fmla="*/ 36166 h 88553"/>
                <a:gd name="connsiteX11" fmla="*/ 147638 w 190500"/>
                <a:gd name="connsiteY11" fmla="*/ 48072 h 88553"/>
                <a:gd name="connsiteX12" fmla="*/ 157163 w 190500"/>
                <a:gd name="connsiteY12" fmla="*/ 62359 h 88553"/>
                <a:gd name="connsiteX13" fmla="*/ 171450 w 190500"/>
                <a:gd name="connsiteY13" fmla="*/ 69503 h 88553"/>
                <a:gd name="connsiteX14" fmla="*/ 183357 w 190500"/>
                <a:gd name="connsiteY14" fmla="*/ 83791 h 88553"/>
                <a:gd name="connsiteX15" fmla="*/ 190500 w 190500"/>
                <a:gd name="connsiteY15" fmla="*/ 88553 h 88553"/>
                <a:gd name="connsiteX16" fmla="*/ 183357 w 190500"/>
                <a:gd name="connsiteY16" fmla="*/ 74266 h 88553"/>
                <a:gd name="connsiteX17" fmla="*/ 176213 w 190500"/>
                <a:gd name="connsiteY17" fmla="*/ 67122 h 88553"/>
                <a:gd name="connsiteX18" fmla="*/ 164307 w 190500"/>
                <a:gd name="connsiteY18" fmla="*/ 52834 h 88553"/>
                <a:gd name="connsiteX19" fmla="*/ 157163 w 190500"/>
                <a:gd name="connsiteY19" fmla="*/ 48072 h 88553"/>
                <a:gd name="connsiteX20" fmla="*/ 150019 w 190500"/>
                <a:gd name="connsiteY20" fmla="*/ 40928 h 88553"/>
                <a:gd name="connsiteX21" fmla="*/ 145257 w 190500"/>
                <a:gd name="connsiteY21" fmla="*/ 33784 h 88553"/>
                <a:gd name="connsiteX22" fmla="*/ 138113 w 190500"/>
                <a:gd name="connsiteY22" fmla="*/ 31403 h 88553"/>
                <a:gd name="connsiteX23" fmla="*/ 123825 w 190500"/>
                <a:gd name="connsiteY23" fmla="*/ 21878 h 88553"/>
                <a:gd name="connsiteX24" fmla="*/ 102394 w 190500"/>
                <a:gd name="connsiteY24" fmla="*/ 14734 h 88553"/>
                <a:gd name="connsiteX25" fmla="*/ 95250 w 190500"/>
                <a:gd name="connsiteY25" fmla="*/ 12353 h 88553"/>
                <a:gd name="connsiteX26" fmla="*/ 88107 w 190500"/>
                <a:gd name="connsiteY26" fmla="*/ 9972 h 88553"/>
                <a:gd name="connsiteX27" fmla="*/ 50007 w 190500"/>
                <a:gd name="connsiteY27" fmla="*/ 2828 h 88553"/>
                <a:gd name="connsiteX28" fmla="*/ 45244 w 190500"/>
                <a:gd name="connsiteY28" fmla="*/ 17116 h 88553"/>
                <a:gd name="connsiteX29" fmla="*/ 64294 w 190500"/>
                <a:gd name="connsiteY29" fmla="*/ 21878 h 88553"/>
                <a:gd name="connsiteX30" fmla="*/ 71438 w 190500"/>
                <a:gd name="connsiteY30" fmla="*/ 24259 h 88553"/>
                <a:gd name="connsiteX31" fmla="*/ 80963 w 190500"/>
                <a:gd name="connsiteY31" fmla="*/ 26641 h 88553"/>
                <a:gd name="connsiteX32" fmla="*/ 97632 w 190500"/>
                <a:gd name="connsiteY32" fmla="*/ 31403 h 88553"/>
                <a:gd name="connsiteX33" fmla="*/ 123825 w 190500"/>
                <a:gd name="connsiteY33" fmla="*/ 33784 h 88553"/>
                <a:gd name="connsiteX34" fmla="*/ 138113 w 190500"/>
                <a:gd name="connsiteY34" fmla="*/ 43309 h 88553"/>
                <a:gd name="connsiteX35" fmla="*/ 152400 w 190500"/>
                <a:gd name="connsiteY35" fmla="*/ 50453 h 88553"/>
                <a:gd name="connsiteX36" fmla="*/ 145257 w 190500"/>
                <a:gd name="connsiteY36" fmla="*/ 48072 h 88553"/>
                <a:gd name="connsiteX37" fmla="*/ 138113 w 190500"/>
                <a:gd name="connsiteY37" fmla="*/ 43309 h 88553"/>
                <a:gd name="connsiteX38" fmla="*/ 123825 w 190500"/>
                <a:gd name="connsiteY38" fmla="*/ 38547 h 88553"/>
                <a:gd name="connsiteX39" fmla="*/ 116682 w 190500"/>
                <a:gd name="connsiteY39" fmla="*/ 33784 h 88553"/>
                <a:gd name="connsiteX40" fmla="*/ 123825 w 190500"/>
                <a:gd name="connsiteY40" fmla="*/ 36166 h 88553"/>
                <a:gd name="connsiteX41" fmla="*/ 130969 w 190500"/>
                <a:gd name="connsiteY41" fmla="*/ 43309 h 88553"/>
                <a:gd name="connsiteX42" fmla="*/ 145257 w 190500"/>
                <a:gd name="connsiteY42" fmla="*/ 48072 h 88553"/>
                <a:gd name="connsiteX43" fmla="*/ 152400 w 190500"/>
                <a:gd name="connsiteY43" fmla="*/ 52834 h 88553"/>
                <a:gd name="connsiteX44" fmla="*/ 166688 w 190500"/>
                <a:gd name="connsiteY44" fmla="*/ 57597 h 88553"/>
                <a:gd name="connsiteX45" fmla="*/ 183357 w 190500"/>
                <a:gd name="connsiteY45" fmla="*/ 69503 h 88553"/>
                <a:gd name="connsiteX46" fmla="*/ 183357 w 190500"/>
                <a:gd name="connsiteY46" fmla="*/ 69503 h 8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0500" h="88553">
                  <a:moveTo>
                    <a:pt x="0" y="447"/>
                  </a:moveTo>
                  <a:lnTo>
                    <a:pt x="0" y="447"/>
                  </a:lnTo>
                  <a:cubicBezTo>
                    <a:pt x="1421" y="1462"/>
                    <a:pt x="16547" y="14734"/>
                    <a:pt x="23813" y="14734"/>
                  </a:cubicBezTo>
                  <a:cubicBezTo>
                    <a:pt x="27860" y="14734"/>
                    <a:pt x="31750" y="13147"/>
                    <a:pt x="35719" y="12353"/>
                  </a:cubicBezTo>
                  <a:cubicBezTo>
                    <a:pt x="10112" y="3818"/>
                    <a:pt x="16423" y="7257"/>
                    <a:pt x="57150" y="9972"/>
                  </a:cubicBezTo>
                  <a:cubicBezTo>
                    <a:pt x="96024" y="22928"/>
                    <a:pt x="47246" y="7496"/>
                    <a:pt x="85725" y="17116"/>
                  </a:cubicBezTo>
                  <a:cubicBezTo>
                    <a:pt x="90595" y="18334"/>
                    <a:pt x="95250" y="20291"/>
                    <a:pt x="100013" y="21878"/>
                  </a:cubicBezTo>
                  <a:lnTo>
                    <a:pt x="107157" y="24259"/>
                  </a:lnTo>
                  <a:lnTo>
                    <a:pt x="121444" y="29022"/>
                  </a:lnTo>
                  <a:lnTo>
                    <a:pt x="128588" y="31403"/>
                  </a:lnTo>
                  <a:cubicBezTo>
                    <a:pt x="130969" y="32991"/>
                    <a:pt x="133708" y="34142"/>
                    <a:pt x="135732" y="36166"/>
                  </a:cubicBezTo>
                  <a:cubicBezTo>
                    <a:pt x="151607" y="52041"/>
                    <a:pt x="128586" y="35370"/>
                    <a:pt x="147638" y="48072"/>
                  </a:cubicBezTo>
                  <a:cubicBezTo>
                    <a:pt x="150813" y="52834"/>
                    <a:pt x="151733" y="60549"/>
                    <a:pt x="157163" y="62359"/>
                  </a:cubicBezTo>
                  <a:cubicBezTo>
                    <a:pt x="164322" y="64746"/>
                    <a:pt x="165296" y="64375"/>
                    <a:pt x="171450" y="69503"/>
                  </a:cubicBezTo>
                  <a:cubicBezTo>
                    <a:pt x="194855" y="89007"/>
                    <a:pt x="164626" y="65060"/>
                    <a:pt x="183357" y="83791"/>
                  </a:cubicBezTo>
                  <a:cubicBezTo>
                    <a:pt x="185380" y="85814"/>
                    <a:pt x="188119" y="86966"/>
                    <a:pt x="190500" y="88553"/>
                  </a:cubicBezTo>
                  <a:cubicBezTo>
                    <a:pt x="188114" y="81393"/>
                    <a:pt x="188486" y="80421"/>
                    <a:pt x="183357" y="74266"/>
                  </a:cubicBezTo>
                  <a:cubicBezTo>
                    <a:pt x="181201" y="71679"/>
                    <a:pt x="178369" y="69709"/>
                    <a:pt x="176213" y="67122"/>
                  </a:cubicBezTo>
                  <a:cubicBezTo>
                    <a:pt x="167702" y="56909"/>
                    <a:pt x="175686" y="62317"/>
                    <a:pt x="164307" y="52834"/>
                  </a:cubicBezTo>
                  <a:cubicBezTo>
                    <a:pt x="162108" y="51002"/>
                    <a:pt x="159362" y="49904"/>
                    <a:pt x="157163" y="48072"/>
                  </a:cubicBezTo>
                  <a:cubicBezTo>
                    <a:pt x="154576" y="45916"/>
                    <a:pt x="152175" y="43515"/>
                    <a:pt x="150019" y="40928"/>
                  </a:cubicBezTo>
                  <a:cubicBezTo>
                    <a:pt x="148187" y="38729"/>
                    <a:pt x="147492" y="35572"/>
                    <a:pt x="145257" y="33784"/>
                  </a:cubicBezTo>
                  <a:cubicBezTo>
                    <a:pt x="143297" y="32216"/>
                    <a:pt x="140307" y="32622"/>
                    <a:pt x="138113" y="31403"/>
                  </a:cubicBezTo>
                  <a:cubicBezTo>
                    <a:pt x="133109" y="28623"/>
                    <a:pt x="129255" y="23688"/>
                    <a:pt x="123825" y="21878"/>
                  </a:cubicBezTo>
                  <a:lnTo>
                    <a:pt x="102394" y="14734"/>
                  </a:lnTo>
                  <a:lnTo>
                    <a:pt x="95250" y="12353"/>
                  </a:lnTo>
                  <a:lnTo>
                    <a:pt x="88107" y="9972"/>
                  </a:lnTo>
                  <a:cubicBezTo>
                    <a:pt x="67182" y="-3978"/>
                    <a:pt x="79515" y="-123"/>
                    <a:pt x="50007" y="2828"/>
                  </a:cubicBezTo>
                  <a:cubicBezTo>
                    <a:pt x="48419" y="7591"/>
                    <a:pt x="40481" y="15529"/>
                    <a:pt x="45244" y="17116"/>
                  </a:cubicBezTo>
                  <a:cubicBezTo>
                    <a:pt x="61574" y="22559"/>
                    <a:pt x="41306" y="16132"/>
                    <a:pt x="64294" y="21878"/>
                  </a:cubicBezTo>
                  <a:cubicBezTo>
                    <a:pt x="66729" y="22487"/>
                    <a:pt x="69024" y="23569"/>
                    <a:pt x="71438" y="24259"/>
                  </a:cubicBezTo>
                  <a:cubicBezTo>
                    <a:pt x="74585" y="25158"/>
                    <a:pt x="77816" y="25742"/>
                    <a:pt x="80963" y="26641"/>
                  </a:cubicBezTo>
                  <a:cubicBezTo>
                    <a:pt x="87388" y="28477"/>
                    <a:pt x="90657" y="30473"/>
                    <a:pt x="97632" y="31403"/>
                  </a:cubicBezTo>
                  <a:cubicBezTo>
                    <a:pt x="106322" y="32562"/>
                    <a:pt x="115094" y="32990"/>
                    <a:pt x="123825" y="33784"/>
                  </a:cubicBezTo>
                  <a:cubicBezTo>
                    <a:pt x="128588" y="36959"/>
                    <a:pt x="132683" y="41498"/>
                    <a:pt x="138113" y="43309"/>
                  </a:cubicBezTo>
                  <a:cubicBezTo>
                    <a:pt x="147972" y="46596"/>
                    <a:pt x="143168" y="44299"/>
                    <a:pt x="152400" y="50453"/>
                  </a:cubicBezTo>
                  <a:lnTo>
                    <a:pt x="145257" y="48072"/>
                  </a:lnTo>
                  <a:cubicBezTo>
                    <a:pt x="142876" y="46484"/>
                    <a:pt x="140728" y="44471"/>
                    <a:pt x="138113" y="43309"/>
                  </a:cubicBezTo>
                  <a:cubicBezTo>
                    <a:pt x="133525" y="41270"/>
                    <a:pt x="123825" y="38547"/>
                    <a:pt x="123825" y="38547"/>
                  </a:cubicBezTo>
                  <a:cubicBezTo>
                    <a:pt x="121444" y="36959"/>
                    <a:pt x="113967" y="32879"/>
                    <a:pt x="116682" y="33784"/>
                  </a:cubicBezTo>
                  <a:lnTo>
                    <a:pt x="123825" y="36166"/>
                  </a:lnTo>
                  <a:cubicBezTo>
                    <a:pt x="126206" y="38547"/>
                    <a:pt x="128025" y="41674"/>
                    <a:pt x="130969" y="43309"/>
                  </a:cubicBezTo>
                  <a:cubicBezTo>
                    <a:pt x="135358" y="45747"/>
                    <a:pt x="145257" y="48072"/>
                    <a:pt x="145257" y="48072"/>
                  </a:cubicBezTo>
                  <a:cubicBezTo>
                    <a:pt x="147638" y="49659"/>
                    <a:pt x="149785" y="51672"/>
                    <a:pt x="152400" y="52834"/>
                  </a:cubicBezTo>
                  <a:cubicBezTo>
                    <a:pt x="156988" y="54873"/>
                    <a:pt x="162511" y="54812"/>
                    <a:pt x="166688" y="57597"/>
                  </a:cubicBezTo>
                  <a:cubicBezTo>
                    <a:pt x="181909" y="67745"/>
                    <a:pt x="176927" y="63076"/>
                    <a:pt x="183357" y="69503"/>
                  </a:cubicBezTo>
                  <a:lnTo>
                    <a:pt x="183357" y="69503"/>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39" name="Arc 38"/>
            <p:cNvSpPr/>
            <p:nvPr/>
          </p:nvSpPr>
          <p:spPr>
            <a:xfrm rot="10800000">
              <a:off x="5238177" y="2470271"/>
              <a:ext cx="304218" cy="116142"/>
            </a:xfrm>
            <a:prstGeom prst="arc">
              <a:avLst>
                <a:gd name="adj1" fmla="val 13767458"/>
                <a:gd name="adj2" fmla="val 215428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40" name="Straight Connector 39"/>
            <p:cNvCxnSpPr>
              <a:stCxn id="21" idx="2"/>
              <a:endCxn id="39" idx="0"/>
            </p:cNvCxnSpPr>
            <p:nvPr/>
          </p:nvCxnSpPr>
          <p:spPr>
            <a:xfrm rot="10800000" flipV="1">
              <a:off x="5436837" y="2579730"/>
              <a:ext cx="3025" cy="3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2"/>
              <a:endCxn id="33" idx="65"/>
            </p:cNvCxnSpPr>
            <p:nvPr/>
          </p:nvCxnSpPr>
          <p:spPr>
            <a:xfrm rot="10800000">
              <a:off x="5435058" y="2578421"/>
              <a:ext cx="4805" cy="4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rot="10800000">
              <a:off x="5507884" y="2592060"/>
              <a:ext cx="164401" cy="114988"/>
            </a:xfrm>
            <a:prstGeom prst="arc">
              <a:avLst>
                <a:gd name="adj1" fmla="val 10312773"/>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GB">
                <a:solidFill>
                  <a:prstClr val="black"/>
                </a:solidFill>
              </a:endParaRPr>
            </a:p>
          </p:txBody>
        </p:sp>
        <p:cxnSp>
          <p:nvCxnSpPr>
            <p:cNvPr id="43" name="Straight Connector 42"/>
            <p:cNvCxnSpPr>
              <a:stCxn id="42" idx="0"/>
              <a:endCxn id="33" idx="204"/>
            </p:cNvCxnSpPr>
            <p:nvPr/>
          </p:nvCxnSpPr>
          <p:spPr>
            <a:xfrm rot="10800000">
              <a:off x="5659438" y="2557488"/>
              <a:ext cx="11136" cy="80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9" idx="2"/>
              <a:endCxn id="33" idx="414"/>
            </p:cNvCxnSpPr>
            <p:nvPr/>
          </p:nvCxnSpPr>
          <p:spPr>
            <a:xfrm rot="10800000" flipH="1">
              <a:off x="5238325" y="2373745"/>
              <a:ext cx="29592" cy="157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0800000">
              <a:off x="3861047" y="2813246"/>
              <a:ext cx="1867080" cy="1989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6" name="Rectangle 45"/>
            <p:cNvSpPr/>
            <p:nvPr/>
          </p:nvSpPr>
          <p:spPr>
            <a:xfrm rot="10800000">
              <a:off x="5334792" y="2322384"/>
              <a:ext cx="69237" cy="7491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7" name="Isosceles Triangle 46"/>
            <p:cNvSpPr/>
            <p:nvPr/>
          </p:nvSpPr>
          <p:spPr>
            <a:xfrm rot="10800000" flipV="1">
              <a:off x="5334792" y="2240532"/>
              <a:ext cx="69237" cy="71469"/>
            </a:xfrm>
            <a:prstGeom prst="triangle">
              <a:avLst>
                <a:gd name="adj" fmla="val 5330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8" name="Isosceles Triangle 47"/>
            <p:cNvSpPr/>
            <p:nvPr/>
          </p:nvSpPr>
          <p:spPr>
            <a:xfrm rot="10800000" flipV="1">
              <a:off x="5286985" y="3024922"/>
              <a:ext cx="164851" cy="9326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49" name="Freeform 48"/>
            <p:cNvSpPr/>
            <p:nvPr/>
          </p:nvSpPr>
          <p:spPr>
            <a:xfrm rot="10800000">
              <a:off x="5425716" y="3017985"/>
              <a:ext cx="88199" cy="74397"/>
            </a:xfrm>
            <a:custGeom>
              <a:avLst/>
              <a:gdLst>
                <a:gd name="connsiteX0" fmla="*/ 89157 w 91729"/>
                <a:gd name="connsiteY0" fmla="*/ 30897 h 76168"/>
                <a:gd name="connsiteX1" fmla="*/ 89157 w 91729"/>
                <a:gd name="connsiteY1" fmla="*/ 30897 h 76168"/>
                <a:gd name="connsiteX2" fmla="*/ 86776 w 91729"/>
                <a:gd name="connsiteY2" fmla="*/ 76141 h 76168"/>
                <a:gd name="connsiteX3" fmla="*/ 20101 w 91729"/>
                <a:gd name="connsiteY3" fmla="*/ 71379 h 76168"/>
                <a:gd name="connsiteX4" fmla="*/ 15338 w 91729"/>
                <a:gd name="connsiteY4" fmla="*/ 2322 h 76168"/>
                <a:gd name="connsiteX5" fmla="*/ 34388 w 91729"/>
                <a:gd name="connsiteY5" fmla="*/ 4704 h 76168"/>
                <a:gd name="connsiteX6" fmla="*/ 55820 w 91729"/>
                <a:gd name="connsiteY6" fmla="*/ 14229 h 76168"/>
                <a:gd name="connsiteX7" fmla="*/ 60582 w 91729"/>
                <a:gd name="connsiteY7" fmla="*/ 21372 h 76168"/>
                <a:gd name="connsiteX8" fmla="*/ 67726 w 91729"/>
                <a:gd name="connsiteY8" fmla="*/ 23754 h 76168"/>
                <a:gd name="connsiteX9" fmla="*/ 74870 w 91729"/>
                <a:gd name="connsiteY9" fmla="*/ 28516 h 76168"/>
                <a:gd name="connsiteX10" fmla="*/ 72488 w 91729"/>
                <a:gd name="connsiteY10" fmla="*/ 42804 h 76168"/>
                <a:gd name="connsiteX11" fmla="*/ 58201 w 91729"/>
                <a:gd name="connsiteY11" fmla="*/ 47566 h 76168"/>
                <a:gd name="connsiteX12" fmla="*/ 55820 w 91729"/>
                <a:gd name="connsiteY12" fmla="*/ 54710 h 76168"/>
                <a:gd name="connsiteX13" fmla="*/ 62963 w 91729"/>
                <a:gd name="connsiteY13" fmla="*/ 57091 h 76168"/>
                <a:gd name="connsiteX14" fmla="*/ 43913 w 91729"/>
                <a:gd name="connsiteY14" fmla="*/ 54710 h 76168"/>
                <a:gd name="connsiteX15" fmla="*/ 27245 w 91729"/>
                <a:gd name="connsiteY15" fmla="*/ 38041 h 76168"/>
                <a:gd name="connsiteX16" fmla="*/ 29626 w 91729"/>
                <a:gd name="connsiteY16" fmla="*/ 28516 h 76168"/>
                <a:gd name="connsiteX17" fmla="*/ 46295 w 91729"/>
                <a:gd name="connsiteY17" fmla="*/ 33279 h 76168"/>
                <a:gd name="connsiteX18" fmla="*/ 89157 w 91729"/>
                <a:gd name="connsiteY18" fmla="*/ 30897 h 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729" h="76168">
                  <a:moveTo>
                    <a:pt x="89157" y="30897"/>
                  </a:moveTo>
                  <a:lnTo>
                    <a:pt x="89157" y="30897"/>
                  </a:lnTo>
                  <a:cubicBezTo>
                    <a:pt x="88363" y="45978"/>
                    <a:pt x="96809" y="64853"/>
                    <a:pt x="86776" y="76141"/>
                  </a:cubicBezTo>
                  <a:cubicBezTo>
                    <a:pt x="86383" y="76583"/>
                    <a:pt x="23361" y="71630"/>
                    <a:pt x="20101" y="71379"/>
                  </a:cubicBezTo>
                  <a:cubicBezTo>
                    <a:pt x="-6049" y="62660"/>
                    <a:pt x="-5664" y="65327"/>
                    <a:pt x="15338" y="2322"/>
                  </a:cubicBezTo>
                  <a:cubicBezTo>
                    <a:pt x="17362" y="-3749"/>
                    <a:pt x="28038" y="3910"/>
                    <a:pt x="34388" y="4704"/>
                  </a:cubicBezTo>
                  <a:cubicBezTo>
                    <a:pt x="51391" y="10371"/>
                    <a:pt x="44499" y="6681"/>
                    <a:pt x="55820" y="14229"/>
                  </a:cubicBezTo>
                  <a:cubicBezTo>
                    <a:pt x="57407" y="16610"/>
                    <a:pt x="58347" y="19584"/>
                    <a:pt x="60582" y="21372"/>
                  </a:cubicBezTo>
                  <a:cubicBezTo>
                    <a:pt x="62542" y="22940"/>
                    <a:pt x="65481" y="22631"/>
                    <a:pt x="67726" y="23754"/>
                  </a:cubicBezTo>
                  <a:cubicBezTo>
                    <a:pt x="70286" y="25034"/>
                    <a:pt x="72489" y="26929"/>
                    <a:pt x="74870" y="28516"/>
                  </a:cubicBezTo>
                  <a:cubicBezTo>
                    <a:pt x="79816" y="35935"/>
                    <a:pt x="83638" y="36610"/>
                    <a:pt x="72488" y="42804"/>
                  </a:cubicBezTo>
                  <a:cubicBezTo>
                    <a:pt x="68100" y="45242"/>
                    <a:pt x="58201" y="47566"/>
                    <a:pt x="58201" y="47566"/>
                  </a:cubicBezTo>
                  <a:cubicBezTo>
                    <a:pt x="57407" y="49947"/>
                    <a:pt x="54698" y="52465"/>
                    <a:pt x="55820" y="54710"/>
                  </a:cubicBezTo>
                  <a:cubicBezTo>
                    <a:pt x="56942" y="56955"/>
                    <a:pt x="65473" y="57091"/>
                    <a:pt x="62963" y="57091"/>
                  </a:cubicBezTo>
                  <a:cubicBezTo>
                    <a:pt x="56564" y="57091"/>
                    <a:pt x="50263" y="55504"/>
                    <a:pt x="43913" y="54710"/>
                  </a:cubicBezTo>
                  <a:cubicBezTo>
                    <a:pt x="25786" y="48667"/>
                    <a:pt x="30610" y="54870"/>
                    <a:pt x="27245" y="38041"/>
                  </a:cubicBezTo>
                  <a:cubicBezTo>
                    <a:pt x="28039" y="34866"/>
                    <a:pt x="26820" y="30200"/>
                    <a:pt x="29626" y="28516"/>
                  </a:cubicBezTo>
                  <a:cubicBezTo>
                    <a:pt x="30695" y="27874"/>
                    <a:pt x="44400" y="32647"/>
                    <a:pt x="46295" y="33279"/>
                  </a:cubicBezTo>
                  <a:lnTo>
                    <a:pt x="89157" y="3089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0" name="Freeform 49"/>
            <p:cNvSpPr/>
            <p:nvPr/>
          </p:nvSpPr>
          <p:spPr>
            <a:xfrm rot="10800000">
              <a:off x="5220550" y="3010324"/>
              <a:ext cx="93158" cy="86305"/>
            </a:xfrm>
            <a:custGeom>
              <a:avLst/>
              <a:gdLst>
                <a:gd name="connsiteX0" fmla="*/ 0 w 96887"/>
                <a:gd name="connsiteY0" fmla="*/ 47153 h 88360"/>
                <a:gd name="connsiteX1" fmla="*/ 0 w 96887"/>
                <a:gd name="connsiteY1" fmla="*/ 47153 h 88360"/>
                <a:gd name="connsiteX2" fmla="*/ 2381 w 96887"/>
                <a:gd name="connsiteY2" fmla="*/ 87634 h 88360"/>
                <a:gd name="connsiteX3" fmla="*/ 9525 w 96887"/>
                <a:gd name="connsiteY3" fmla="*/ 85253 h 88360"/>
                <a:gd name="connsiteX4" fmla="*/ 33337 w 96887"/>
                <a:gd name="connsiteY4" fmla="*/ 82871 h 88360"/>
                <a:gd name="connsiteX5" fmla="*/ 80962 w 96887"/>
                <a:gd name="connsiteY5" fmla="*/ 80490 h 88360"/>
                <a:gd name="connsiteX6" fmla="*/ 95250 w 96887"/>
                <a:gd name="connsiteY6" fmla="*/ 78109 h 88360"/>
                <a:gd name="connsiteX7" fmla="*/ 88106 w 96887"/>
                <a:gd name="connsiteY7" fmla="*/ 23340 h 88360"/>
                <a:gd name="connsiteX8" fmla="*/ 90487 w 96887"/>
                <a:gd name="connsiteY8" fmla="*/ 32865 h 88360"/>
                <a:gd name="connsiteX9" fmla="*/ 92868 w 96887"/>
                <a:gd name="connsiteY9" fmla="*/ 44771 h 88360"/>
                <a:gd name="connsiteX10" fmla="*/ 92868 w 96887"/>
                <a:gd name="connsiteY10" fmla="*/ 1909 h 88360"/>
                <a:gd name="connsiteX11" fmla="*/ 73818 w 96887"/>
                <a:gd name="connsiteY11" fmla="*/ 4290 h 88360"/>
                <a:gd name="connsiteX12" fmla="*/ 59531 w 96887"/>
                <a:gd name="connsiteY12" fmla="*/ 9053 h 88360"/>
                <a:gd name="connsiteX13" fmla="*/ 47625 w 96887"/>
                <a:gd name="connsiteY13" fmla="*/ 20959 h 88360"/>
                <a:gd name="connsiteX14" fmla="*/ 28575 w 96887"/>
                <a:gd name="connsiteY14" fmla="*/ 32865 h 88360"/>
                <a:gd name="connsiteX15" fmla="*/ 21431 w 96887"/>
                <a:gd name="connsiteY15" fmla="*/ 35246 h 88360"/>
                <a:gd name="connsiteX16" fmla="*/ 7143 w 96887"/>
                <a:gd name="connsiteY16" fmla="*/ 42390 h 88360"/>
                <a:gd name="connsiteX17" fmla="*/ 9525 w 96887"/>
                <a:gd name="connsiteY17" fmla="*/ 35246 h 88360"/>
                <a:gd name="connsiteX18" fmla="*/ 16668 w 96887"/>
                <a:gd name="connsiteY18" fmla="*/ 28103 h 88360"/>
                <a:gd name="connsiteX19" fmla="*/ 23812 w 96887"/>
                <a:gd name="connsiteY19" fmla="*/ 23340 h 88360"/>
                <a:gd name="connsiteX20" fmla="*/ 47625 w 96887"/>
                <a:gd name="connsiteY20" fmla="*/ 16196 h 88360"/>
                <a:gd name="connsiteX21" fmla="*/ 61912 w 96887"/>
                <a:gd name="connsiteY21" fmla="*/ 18578 h 88360"/>
                <a:gd name="connsiteX22" fmla="*/ 57150 w 96887"/>
                <a:gd name="connsiteY22" fmla="*/ 42390 h 88360"/>
                <a:gd name="connsiteX23" fmla="*/ 59531 w 96887"/>
                <a:gd name="connsiteY23" fmla="*/ 54296 h 88360"/>
                <a:gd name="connsiteX24" fmla="*/ 61912 w 96887"/>
                <a:gd name="connsiteY24" fmla="*/ 44771 h 88360"/>
                <a:gd name="connsiteX25" fmla="*/ 64293 w 96887"/>
                <a:gd name="connsiteY25" fmla="*/ 59059 h 88360"/>
                <a:gd name="connsiteX26" fmla="*/ 66675 w 96887"/>
                <a:gd name="connsiteY26" fmla="*/ 49534 h 88360"/>
                <a:gd name="connsiteX27" fmla="*/ 69056 w 96887"/>
                <a:gd name="connsiteY27" fmla="*/ 42390 h 88360"/>
                <a:gd name="connsiteX28" fmla="*/ 71437 w 96887"/>
                <a:gd name="connsiteY28" fmla="*/ 49534 h 88360"/>
                <a:gd name="connsiteX29" fmla="*/ 76200 w 96887"/>
                <a:gd name="connsiteY29" fmla="*/ 42390 h 88360"/>
                <a:gd name="connsiteX30" fmla="*/ 73818 w 96887"/>
                <a:gd name="connsiteY30" fmla="*/ 51915 h 88360"/>
                <a:gd name="connsiteX31" fmla="*/ 38100 w 96887"/>
                <a:gd name="connsiteY31" fmla="*/ 54296 h 88360"/>
                <a:gd name="connsiteX32" fmla="*/ 30956 w 96887"/>
                <a:gd name="connsiteY32" fmla="*/ 56678 h 88360"/>
                <a:gd name="connsiteX33" fmla="*/ 38100 w 96887"/>
                <a:gd name="connsiteY33" fmla="*/ 61440 h 88360"/>
                <a:gd name="connsiteX34" fmla="*/ 23812 w 96887"/>
                <a:gd name="connsiteY34" fmla="*/ 66203 h 88360"/>
                <a:gd name="connsiteX35" fmla="*/ 16668 w 96887"/>
                <a:gd name="connsiteY35" fmla="*/ 68584 h 88360"/>
                <a:gd name="connsiteX36" fmla="*/ 33337 w 96887"/>
                <a:gd name="connsiteY36" fmla="*/ 63821 h 88360"/>
                <a:gd name="connsiteX37" fmla="*/ 42862 w 96887"/>
                <a:gd name="connsiteY37" fmla="*/ 59059 h 88360"/>
                <a:gd name="connsiteX38" fmla="*/ 57150 w 96887"/>
                <a:gd name="connsiteY38" fmla="*/ 49534 h 88360"/>
                <a:gd name="connsiteX39" fmla="*/ 69056 w 96887"/>
                <a:gd name="connsiteY39" fmla="*/ 47153 h 88360"/>
                <a:gd name="connsiteX40" fmla="*/ 57150 w 96887"/>
                <a:gd name="connsiteY40" fmla="*/ 44771 h 88360"/>
                <a:gd name="connsiteX41" fmla="*/ 85725 w 96887"/>
                <a:gd name="connsiteY41" fmla="*/ 70965 h 88360"/>
                <a:gd name="connsiteX42" fmla="*/ 0 w 96887"/>
                <a:gd name="connsiteY42" fmla="*/ 47153 h 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887" h="88360">
                  <a:moveTo>
                    <a:pt x="0" y="47153"/>
                  </a:moveTo>
                  <a:lnTo>
                    <a:pt x="0" y="47153"/>
                  </a:lnTo>
                  <a:cubicBezTo>
                    <a:pt x="794" y="60647"/>
                    <a:pt x="-897" y="74521"/>
                    <a:pt x="2381" y="87634"/>
                  </a:cubicBezTo>
                  <a:cubicBezTo>
                    <a:pt x="2990" y="90069"/>
                    <a:pt x="7044" y="85635"/>
                    <a:pt x="9525" y="85253"/>
                  </a:cubicBezTo>
                  <a:cubicBezTo>
                    <a:pt x="17409" y="84040"/>
                    <a:pt x="25378" y="83402"/>
                    <a:pt x="33337" y="82871"/>
                  </a:cubicBezTo>
                  <a:cubicBezTo>
                    <a:pt x="49197" y="81814"/>
                    <a:pt x="65087" y="81284"/>
                    <a:pt x="80962" y="80490"/>
                  </a:cubicBezTo>
                  <a:lnTo>
                    <a:pt x="95250" y="78109"/>
                  </a:lnTo>
                  <a:cubicBezTo>
                    <a:pt x="99552" y="64341"/>
                    <a:pt x="91856" y="38343"/>
                    <a:pt x="88106" y="23340"/>
                  </a:cubicBezTo>
                  <a:cubicBezTo>
                    <a:pt x="87312" y="20165"/>
                    <a:pt x="89845" y="29656"/>
                    <a:pt x="90487" y="32865"/>
                  </a:cubicBezTo>
                  <a:lnTo>
                    <a:pt x="92868" y="44771"/>
                  </a:lnTo>
                  <a:cubicBezTo>
                    <a:pt x="95341" y="32411"/>
                    <a:pt x="100520" y="12111"/>
                    <a:pt x="92868" y="1909"/>
                  </a:cubicBezTo>
                  <a:cubicBezTo>
                    <a:pt x="89028" y="-3210"/>
                    <a:pt x="80168" y="3496"/>
                    <a:pt x="73818" y="4290"/>
                  </a:cubicBezTo>
                  <a:cubicBezTo>
                    <a:pt x="69056" y="5878"/>
                    <a:pt x="62316" y="4876"/>
                    <a:pt x="59531" y="9053"/>
                  </a:cubicBezTo>
                  <a:cubicBezTo>
                    <a:pt x="53180" y="18577"/>
                    <a:pt x="57149" y="14608"/>
                    <a:pt x="47625" y="20959"/>
                  </a:cubicBezTo>
                  <a:cubicBezTo>
                    <a:pt x="40077" y="32280"/>
                    <a:pt x="45577" y="27198"/>
                    <a:pt x="28575" y="32865"/>
                  </a:cubicBezTo>
                  <a:lnTo>
                    <a:pt x="21431" y="35246"/>
                  </a:lnTo>
                  <a:cubicBezTo>
                    <a:pt x="21192" y="35406"/>
                    <a:pt x="9115" y="44363"/>
                    <a:pt x="7143" y="42390"/>
                  </a:cubicBezTo>
                  <a:cubicBezTo>
                    <a:pt x="5368" y="40615"/>
                    <a:pt x="8133" y="37335"/>
                    <a:pt x="9525" y="35246"/>
                  </a:cubicBezTo>
                  <a:cubicBezTo>
                    <a:pt x="11393" y="32444"/>
                    <a:pt x="14081" y="30259"/>
                    <a:pt x="16668" y="28103"/>
                  </a:cubicBezTo>
                  <a:cubicBezTo>
                    <a:pt x="18867" y="26271"/>
                    <a:pt x="21197" y="24502"/>
                    <a:pt x="23812" y="23340"/>
                  </a:cubicBezTo>
                  <a:cubicBezTo>
                    <a:pt x="31258" y="20031"/>
                    <a:pt x="39714" y="18174"/>
                    <a:pt x="47625" y="16196"/>
                  </a:cubicBezTo>
                  <a:cubicBezTo>
                    <a:pt x="52387" y="16990"/>
                    <a:pt x="59353" y="14484"/>
                    <a:pt x="61912" y="18578"/>
                  </a:cubicBezTo>
                  <a:cubicBezTo>
                    <a:pt x="64291" y="22384"/>
                    <a:pt x="59018" y="36785"/>
                    <a:pt x="57150" y="42390"/>
                  </a:cubicBezTo>
                  <a:cubicBezTo>
                    <a:pt x="57944" y="46359"/>
                    <a:pt x="55911" y="52486"/>
                    <a:pt x="59531" y="54296"/>
                  </a:cubicBezTo>
                  <a:cubicBezTo>
                    <a:pt x="62458" y="55760"/>
                    <a:pt x="59598" y="42457"/>
                    <a:pt x="61912" y="44771"/>
                  </a:cubicBezTo>
                  <a:cubicBezTo>
                    <a:pt x="65326" y="48186"/>
                    <a:pt x="63499" y="54296"/>
                    <a:pt x="64293" y="59059"/>
                  </a:cubicBezTo>
                  <a:cubicBezTo>
                    <a:pt x="65087" y="55884"/>
                    <a:pt x="65776" y="52681"/>
                    <a:pt x="66675" y="49534"/>
                  </a:cubicBezTo>
                  <a:cubicBezTo>
                    <a:pt x="67365" y="47120"/>
                    <a:pt x="66546" y="42390"/>
                    <a:pt x="69056" y="42390"/>
                  </a:cubicBezTo>
                  <a:cubicBezTo>
                    <a:pt x="71566" y="42390"/>
                    <a:pt x="70643" y="47153"/>
                    <a:pt x="71437" y="49534"/>
                  </a:cubicBezTo>
                  <a:cubicBezTo>
                    <a:pt x="73025" y="47153"/>
                    <a:pt x="74176" y="40366"/>
                    <a:pt x="76200" y="42390"/>
                  </a:cubicBezTo>
                  <a:cubicBezTo>
                    <a:pt x="78514" y="44704"/>
                    <a:pt x="76942" y="50939"/>
                    <a:pt x="73818" y="51915"/>
                  </a:cubicBezTo>
                  <a:cubicBezTo>
                    <a:pt x="62429" y="55474"/>
                    <a:pt x="50006" y="53502"/>
                    <a:pt x="38100" y="54296"/>
                  </a:cubicBezTo>
                  <a:cubicBezTo>
                    <a:pt x="35719" y="55090"/>
                    <a:pt x="30956" y="54168"/>
                    <a:pt x="30956" y="56678"/>
                  </a:cubicBezTo>
                  <a:cubicBezTo>
                    <a:pt x="30956" y="59540"/>
                    <a:pt x="39817" y="59151"/>
                    <a:pt x="38100" y="61440"/>
                  </a:cubicBezTo>
                  <a:cubicBezTo>
                    <a:pt x="35088" y="65456"/>
                    <a:pt x="28575" y="64615"/>
                    <a:pt x="23812" y="66203"/>
                  </a:cubicBezTo>
                  <a:cubicBezTo>
                    <a:pt x="21431" y="66997"/>
                    <a:pt x="14254" y="69274"/>
                    <a:pt x="16668" y="68584"/>
                  </a:cubicBezTo>
                  <a:cubicBezTo>
                    <a:pt x="22224" y="66996"/>
                    <a:pt x="27906" y="65796"/>
                    <a:pt x="33337" y="63821"/>
                  </a:cubicBezTo>
                  <a:cubicBezTo>
                    <a:pt x="36673" y="62608"/>
                    <a:pt x="39818" y="60885"/>
                    <a:pt x="42862" y="59059"/>
                  </a:cubicBezTo>
                  <a:cubicBezTo>
                    <a:pt x="47770" y="56114"/>
                    <a:pt x="51537" y="50656"/>
                    <a:pt x="57150" y="49534"/>
                  </a:cubicBezTo>
                  <a:lnTo>
                    <a:pt x="69056" y="47153"/>
                  </a:lnTo>
                  <a:cubicBezTo>
                    <a:pt x="58761" y="44578"/>
                    <a:pt x="62804" y="44771"/>
                    <a:pt x="57150" y="44771"/>
                  </a:cubicBezTo>
                  <a:lnTo>
                    <a:pt x="85725" y="70965"/>
                  </a:lnTo>
                  <a:lnTo>
                    <a:pt x="0" y="47153"/>
                  </a:ln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1" name="Freeform 50"/>
            <p:cNvSpPr/>
            <p:nvPr/>
          </p:nvSpPr>
          <p:spPr>
            <a:xfrm rot="10800000">
              <a:off x="5508325" y="3069180"/>
              <a:ext cx="140506" cy="148856"/>
            </a:xfrm>
            <a:custGeom>
              <a:avLst/>
              <a:gdLst>
                <a:gd name="connsiteX0" fmla="*/ 46118 w 146130"/>
                <a:gd name="connsiteY0" fmla="*/ 16668 h 152400"/>
                <a:gd name="connsiteX1" fmla="*/ 46118 w 146130"/>
                <a:gd name="connsiteY1" fmla="*/ 16668 h 152400"/>
                <a:gd name="connsiteX2" fmla="*/ 62787 w 146130"/>
                <a:gd name="connsiteY2" fmla="*/ 40481 h 152400"/>
                <a:gd name="connsiteX3" fmla="*/ 81837 w 146130"/>
                <a:gd name="connsiteY3" fmla="*/ 61912 h 152400"/>
                <a:gd name="connsiteX4" fmla="*/ 88980 w 146130"/>
                <a:gd name="connsiteY4" fmla="*/ 66675 h 152400"/>
                <a:gd name="connsiteX5" fmla="*/ 100887 w 146130"/>
                <a:gd name="connsiteY5" fmla="*/ 78581 h 152400"/>
                <a:gd name="connsiteX6" fmla="*/ 112793 w 146130"/>
                <a:gd name="connsiteY6" fmla="*/ 88106 h 152400"/>
                <a:gd name="connsiteX7" fmla="*/ 117555 w 146130"/>
                <a:gd name="connsiteY7" fmla="*/ 95250 h 152400"/>
                <a:gd name="connsiteX8" fmla="*/ 124699 w 146130"/>
                <a:gd name="connsiteY8" fmla="*/ 97631 h 152400"/>
                <a:gd name="connsiteX9" fmla="*/ 119937 w 146130"/>
                <a:gd name="connsiteY9" fmla="*/ 90487 h 152400"/>
                <a:gd name="connsiteX10" fmla="*/ 105649 w 146130"/>
                <a:gd name="connsiteY10" fmla="*/ 80962 h 152400"/>
                <a:gd name="connsiteX11" fmla="*/ 93743 w 146130"/>
                <a:gd name="connsiteY11" fmla="*/ 71437 h 152400"/>
                <a:gd name="connsiteX12" fmla="*/ 86599 w 146130"/>
                <a:gd name="connsiteY12" fmla="*/ 64293 h 152400"/>
                <a:gd name="connsiteX13" fmla="*/ 79455 w 146130"/>
                <a:gd name="connsiteY13" fmla="*/ 59531 h 152400"/>
                <a:gd name="connsiteX14" fmla="*/ 74693 w 146130"/>
                <a:gd name="connsiteY14" fmla="*/ 52387 h 152400"/>
                <a:gd name="connsiteX15" fmla="*/ 67549 w 146130"/>
                <a:gd name="connsiteY15" fmla="*/ 47625 h 152400"/>
                <a:gd name="connsiteX16" fmla="*/ 65168 w 146130"/>
                <a:gd name="connsiteY16" fmla="*/ 40481 h 152400"/>
                <a:gd name="connsiteX17" fmla="*/ 50880 w 146130"/>
                <a:gd name="connsiteY17" fmla="*/ 33337 h 152400"/>
                <a:gd name="connsiteX18" fmla="*/ 38974 w 146130"/>
                <a:gd name="connsiteY18" fmla="*/ 35718 h 152400"/>
                <a:gd name="connsiteX19" fmla="*/ 31830 w 146130"/>
                <a:gd name="connsiteY19" fmla="*/ 40481 h 152400"/>
                <a:gd name="connsiteX20" fmla="*/ 27068 w 146130"/>
                <a:gd name="connsiteY20" fmla="*/ 26193 h 152400"/>
                <a:gd name="connsiteX21" fmla="*/ 24687 w 146130"/>
                <a:gd name="connsiteY21" fmla="*/ 19050 h 152400"/>
                <a:gd name="connsiteX22" fmla="*/ 12780 w 146130"/>
                <a:gd name="connsiteY22" fmla="*/ 35718 h 152400"/>
                <a:gd name="connsiteX23" fmla="*/ 10399 w 146130"/>
                <a:gd name="connsiteY23" fmla="*/ 42862 h 152400"/>
                <a:gd name="connsiteX24" fmla="*/ 8018 w 146130"/>
                <a:gd name="connsiteY24" fmla="*/ 50006 h 152400"/>
                <a:gd name="connsiteX25" fmla="*/ 12780 w 146130"/>
                <a:gd name="connsiteY25" fmla="*/ 85725 h 152400"/>
                <a:gd name="connsiteX26" fmla="*/ 17543 w 146130"/>
                <a:gd name="connsiteY26" fmla="*/ 100012 h 152400"/>
                <a:gd name="connsiteX27" fmla="*/ 24687 w 146130"/>
                <a:gd name="connsiteY27" fmla="*/ 107156 h 152400"/>
                <a:gd name="connsiteX28" fmla="*/ 36593 w 146130"/>
                <a:gd name="connsiteY28" fmla="*/ 116681 h 152400"/>
                <a:gd name="connsiteX29" fmla="*/ 46118 w 146130"/>
                <a:gd name="connsiteY29" fmla="*/ 130968 h 152400"/>
                <a:gd name="connsiteX30" fmla="*/ 50880 w 146130"/>
                <a:gd name="connsiteY30" fmla="*/ 138112 h 152400"/>
                <a:gd name="connsiteX31" fmla="*/ 58024 w 146130"/>
                <a:gd name="connsiteY31" fmla="*/ 140493 h 152400"/>
                <a:gd name="connsiteX32" fmla="*/ 62787 w 146130"/>
                <a:gd name="connsiteY32" fmla="*/ 147637 h 152400"/>
                <a:gd name="connsiteX33" fmla="*/ 77074 w 146130"/>
                <a:gd name="connsiteY33" fmla="*/ 152400 h 152400"/>
                <a:gd name="connsiteX34" fmla="*/ 122318 w 146130"/>
                <a:gd name="connsiteY34" fmla="*/ 147637 h 152400"/>
                <a:gd name="connsiteX35" fmla="*/ 129462 w 146130"/>
                <a:gd name="connsiteY35" fmla="*/ 145256 h 152400"/>
                <a:gd name="connsiteX36" fmla="*/ 134224 w 146130"/>
                <a:gd name="connsiteY36" fmla="*/ 138112 h 152400"/>
                <a:gd name="connsiteX37" fmla="*/ 146130 w 146130"/>
                <a:gd name="connsiteY37" fmla="*/ 126206 h 152400"/>
                <a:gd name="connsiteX38" fmla="*/ 138987 w 146130"/>
                <a:gd name="connsiteY38" fmla="*/ 123825 h 152400"/>
                <a:gd name="connsiteX39" fmla="*/ 124699 w 146130"/>
                <a:gd name="connsiteY39" fmla="*/ 121443 h 152400"/>
                <a:gd name="connsiteX40" fmla="*/ 117555 w 146130"/>
                <a:gd name="connsiteY40" fmla="*/ 107156 h 152400"/>
                <a:gd name="connsiteX41" fmla="*/ 119937 w 146130"/>
                <a:gd name="connsiteY41" fmla="*/ 100012 h 152400"/>
                <a:gd name="connsiteX42" fmla="*/ 127080 w 146130"/>
                <a:gd name="connsiteY42" fmla="*/ 95250 h 152400"/>
                <a:gd name="connsiteX43" fmla="*/ 58024 w 146130"/>
                <a:gd name="connsiteY43" fmla="*/ 90487 h 152400"/>
                <a:gd name="connsiteX44" fmla="*/ 62787 w 146130"/>
                <a:gd name="connsiteY44" fmla="*/ 111918 h 152400"/>
                <a:gd name="connsiteX45" fmla="*/ 65168 w 146130"/>
                <a:gd name="connsiteY45" fmla="*/ 102393 h 152400"/>
                <a:gd name="connsiteX46" fmla="*/ 60405 w 146130"/>
                <a:gd name="connsiteY46" fmla="*/ 92868 h 152400"/>
                <a:gd name="connsiteX47" fmla="*/ 58024 w 146130"/>
                <a:gd name="connsiteY47" fmla="*/ 83343 h 152400"/>
                <a:gd name="connsiteX48" fmla="*/ 53262 w 146130"/>
                <a:gd name="connsiteY48" fmla="*/ 76200 h 152400"/>
                <a:gd name="connsiteX49" fmla="*/ 50880 w 146130"/>
                <a:gd name="connsiteY49" fmla="*/ 64293 h 152400"/>
                <a:gd name="connsiteX50" fmla="*/ 65168 w 146130"/>
                <a:gd name="connsiteY50" fmla="*/ 78581 h 152400"/>
                <a:gd name="connsiteX51" fmla="*/ 74693 w 146130"/>
                <a:gd name="connsiteY51" fmla="*/ 88106 h 152400"/>
                <a:gd name="connsiteX52" fmla="*/ 72312 w 146130"/>
                <a:gd name="connsiteY52" fmla="*/ 80962 h 152400"/>
                <a:gd name="connsiteX53" fmla="*/ 60405 w 146130"/>
                <a:gd name="connsiteY53" fmla="*/ 69056 h 152400"/>
                <a:gd name="connsiteX54" fmla="*/ 46118 w 146130"/>
                <a:gd name="connsiteY54" fmla="*/ 64293 h 152400"/>
                <a:gd name="connsiteX55" fmla="*/ 43737 w 146130"/>
                <a:gd name="connsiteY55" fmla="*/ 57150 h 152400"/>
                <a:gd name="connsiteX56" fmla="*/ 48499 w 146130"/>
                <a:gd name="connsiteY56" fmla="*/ 50006 h 152400"/>
                <a:gd name="connsiteX57" fmla="*/ 24687 w 146130"/>
                <a:gd name="connsiteY57" fmla="*/ 54768 h 152400"/>
                <a:gd name="connsiteX58" fmla="*/ 27068 w 146130"/>
                <a:gd name="connsiteY58" fmla="*/ 90487 h 152400"/>
                <a:gd name="connsiteX59" fmla="*/ 29449 w 146130"/>
                <a:gd name="connsiteY59" fmla="*/ 97631 h 152400"/>
                <a:gd name="connsiteX60" fmla="*/ 34212 w 146130"/>
                <a:gd name="connsiteY60" fmla="*/ 90487 h 152400"/>
                <a:gd name="connsiteX61" fmla="*/ 31830 w 146130"/>
                <a:gd name="connsiteY61" fmla="*/ 78581 h 152400"/>
                <a:gd name="connsiteX62" fmla="*/ 46118 w 146130"/>
                <a:gd name="connsiteY62" fmla="*/ 88106 h 152400"/>
                <a:gd name="connsiteX63" fmla="*/ 48499 w 146130"/>
                <a:gd name="connsiteY63" fmla="*/ 95250 h 152400"/>
                <a:gd name="connsiteX64" fmla="*/ 48499 w 146130"/>
                <a:gd name="connsiteY64" fmla="*/ 66675 h 152400"/>
                <a:gd name="connsiteX65" fmla="*/ 50880 w 146130"/>
                <a:gd name="connsiteY65" fmla="*/ 90487 h 152400"/>
                <a:gd name="connsiteX66" fmla="*/ 60405 w 146130"/>
                <a:gd name="connsiteY66" fmla="*/ 107156 h 152400"/>
                <a:gd name="connsiteX67" fmla="*/ 62787 w 146130"/>
                <a:gd name="connsiteY67" fmla="*/ 114300 h 152400"/>
                <a:gd name="connsiteX68" fmla="*/ 69930 w 146130"/>
                <a:gd name="connsiteY68" fmla="*/ 135731 h 152400"/>
                <a:gd name="connsiteX69" fmla="*/ 77074 w 146130"/>
                <a:gd name="connsiteY69" fmla="*/ 140493 h 152400"/>
                <a:gd name="connsiteX70" fmla="*/ 86599 w 146130"/>
                <a:gd name="connsiteY70" fmla="*/ 138112 h 152400"/>
                <a:gd name="connsiteX71" fmla="*/ 88980 w 146130"/>
                <a:gd name="connsiteY71" fmla="*/ 111918 h 152400"/>
                <a:gd name="connsiteX72" fmla="*/ 81837 w 146130"/>
                <a:gd name="connsiteY72" fmla="*/ 107156 h 152400"/>
                <a:gd name="connsiteX73" fmla="*/ 91362 w 146130"/>
                <a:gd name="connsiteY73" fmla="*/ 123825 h 152400"/>
                <a:gd name="connsiteX74" fmla="*/ 105649 w 146130"/>
                <a:gd name="connsiteY74" fmla="*/ 128587 h 152400"/>
                <a:gd name="connsiteX75" fmla="*/ 112793 w 146130"/>
                <a:gd name="connsiteY75" fmla="*/ 133350 h 152400"/>
                <a:gd name="connsiteX76" fmla="*/ 117555 w 146130"/>
                <a:gd name="connsiteY76" fmla="*/ 133350 h 152400"/>
                <a:gd name="connsiteX77" fmla="*/ 103268 w 146130"/>
                <a:gd name="connsiteY77" fmla="*/ 107156 h 152400"/>
                <a:gd name="connsiteX78" fmla="*/ 98505 w 146130"/>
                <a:gd name="connsiteY78" fmla="*/ 92868 h 152400"/>
                <a:gd name="connsiteX79" fmla="*/ 86599 w 146130"/>
                <a:gd name="connsiteY79" fmla="*/ 71437 h 152400"/>
                <a:gd name="connsiteX80" fmla="*/ 72312 w 146130"/>
                <a:gd name="connsiteY80" fmla="*/ 61912 h 152400"/>
                <a:gd name="connsiteX81" fmla="*/ 67549 w 146130"/>
                <a:gd name="connsiteY81" fmla="*/ 54768 h 152400"/>
                <a:gd name="connsiteX82" fmla="*/ 60405 w 146130"/>
                <a:gd name="connsiteY82" fmla="*/ 50006 h 152400"/>
                <a:gd name="connsiteX83" fmla="*/ 50880 w 146130"/>
                <a:gd name="connsiteY83" fmla="*/ 40481 h 152400"/>
                <a:gd name="connsiteX84" fmla="*/ 36593 w 146130"/>
                <a:gd name="connsiteY84" fmla="*/ 45243 h 152400"/>
                <a:gd name="connsiteX85" fmla="*/ 22305 w 146130"/>
                <a:gd name="connsiteY85" fmla="*/ 52387 h 152400"/>
                <a:gd name="connsiteX86" fmla="*/ 15162 w 146130"/>
                <a:gd name="connsiteY86" fmla="*/ 80962 h 152400"/>
                <a:gd name="connsiteX87" fmla="*/ 17543 w 146130"/>
                <a:gd name="connsiteY87" fmla="*/ 114300 h 152400"/>
                <a:gd name="connsiteX88" fmla="*/ 19924 w 146130"/>
                <a:gd name="connsiteY88" fmla="*/ 121443 h 152400"/>
                <a:gd name="connsiteX89" fmla="*/ 27068 w 146130"/>
                <a:gd name="connsiteY89" fmla="*/ 123825 h 152400"/>
                <a:gd name="connsiteX90" fmla="*/ 41355 w 146130"/>
                <a:gd name="connsiteY90" fmla="*/ 133350 h 152400"/>
                <a:gd name="connsiteX91" fmla="*/ 55643 w 146130"/>
                <a:gd name="connsiteY91" fmla="*/ 138112 h 152400"/>
                <a:gd name="connsiteX92" fmla="*/ 41355 w 146130"/>
                <a:gd name="connsiteY92" fmla="*/ 130968 h 152400"/>
                <a:gd name="connsiteX93" fmla="*/ 36593 w 146130"/>
                <a:gd name="connsiteY93" fmla="*/ 123825 h 152400"/>
                <a:gd name="connsiteX94" fmla="*/ 22305 w 146130"/>
                <a:gd name="connsiteY94" fmla="*/ 116681 h 152400"/>
                <a:gd name="connsiteX95" fmla="*/ 5637 w 146130"/>
                <a:gd name="connsiteY95" fmla="*/ 97631 h 152400"/>
                <a:gd name="connsiteX96" fmla="*/ 5637 w 146130"/>
                <a:gd name="connsiteY96" fmla="*/ 14287 h 152400"/>
                <a:gd name="connsiteX97" fmla="*/ 8018 w 146130"/>
                <a:gd name="connsiteY97" fmla="*/ 7143 h 152400"/>
                <a:gd name="connsiteX98" fmla="*/ 12780 w 146130"/>
                <a:gd name="connsiteY98" fmla="*/ 0 h 152400"/>
                <a:gd name="connsiteX99" fmla="*/ 24687 w 146130"/>
                <a:gd name="connsiteY99" fmla="*/ 35718 h 152400"/>
                <a:gd name="connsiteX100" fmla="*/ 27068 w 146130"/>
                <a:gd name="connsiteY100" fmla="*/ 42862 h 152400"/>
                <a:gd name="connsiteX101" fmla="*/ 29449 w 146130"/>
                <a:gd name="connsiteY101" fmla="*/ 50006 h 152400"/>
                <a:gd name="connsiteX102" fmla="*/ 46118 w 146130"/>
                <a:gd name="connsiteY102" fmla="*/ 1666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46130" h="152400">
                  <a:moveTo>
                    <a:pt x="46118" y="16668"/>
                  </a:moveTo>
                  <a:lnTo>
                    <a:pt x="46118" y="16668"/>
                  </a:lnTo>
                  <a:lnTo>
                    <a:pt x="62787" y="40481"/>
                  </a:lnTo>
                  <a:cubicBezTo>
                    <a:pt x="68924" y="49347"/>
                    <a:pt x="71080" y="54739"/>
                    <a:pt x="81837" y="61912"/>
                  </a:cubicBezTo>
                  <a:lnTo>
                    <a:pt x="88980" y="66675"/>
                  </a:lnTo>
                  <a:cubicBezTo>
                    <a:pt x="101686" y="85730"/>
                    <a:pt x="85006" y="62699"/>
                    <a:pt x="100887" y="78581"/>
                  </a:cubicBezTo>
                  <a:cubicBezTo>
                    <a:pt x="111657" y="89352"/>
                    <a:pt x="98885" y="83471"/>
                    <a:pt x="112793" y="88106"/>
                  </a:cubicBezTo>
                  <a:cubicBezTo>
                    <a:pt x="114380" y="90487"/>
                    <a:pt x="115320" y="93462"/>
                    <a:pt x="117555" y="95250"/>
                  </a:cubicBezTo>
                  <a:cubicBezTo>
                    <a:pt x="119515" y="96818"/>
                    <a:pt x="123576" y="99876"/>
                    <a:pt x="124699" y="97631"/>
                  </a:cubicBezTo>
                  <a:cubicBezTo>
                    <a:pt x="125979" y="95071"/>
                    <a:pt x="122091" y="92372"/>
                    <a:pt x="119937" y="90487"/>
                  </a:cubicBezTo>
                  <a:cubicBezTo>
                    <a:pt x="115629" y="86718"/>
                    <a:pt x="105649" y="80962"/>
                    <a:pt x="105649" y="80962"/>
                  </a:cubicBezTo>
                  <a:cubicBezTo>
                    <a:pt x="94999" y="64985"/>
                    <a:pt x="107545" y="80638"/>
                    <a:pt x="93743" y="71437"/>
                  </a:cubicBezTo>
                  <a:cubicBezTo>
                    <a:pt x="90941" y="69569"/>
                    <a:pt x="89186" y="66449"/>
                    <a:pt x="86599" y="64293"/>
                  </a:cubicBezTo>
                  <a:cubicBezTo>
                    <a:pt x="84400" y="62461"/>
                    <a:pt x="81836" y="61118"/>
                    <a:pt x="79455" y="59531"/>
                  </a:cubicBezTo>
                  <a:cubicBezTo>
                    <a:pt x="77868" y="57150"/>
                    <a:pt x="76717" y="54411"/>
                    <a:pt x="74693" y="52387"/>
                  </a:cubicBezTo>
                  <a:cubicBezTo>
                    <a:pt x="72669" y="50363"/>
                    <a:pt x="69337" y="49860"/>
                    <a:pt x="67549" y="47625"/>
                  </a:cubicBezTo>
                  <a:cubicBezTo>
                    <a:pt x="65981" y="45665"/>
                    <a:pt x="66736" y="42441"/>
                    <a:pt x="65168" y="40481"/>
                  </a:cubicBezTo>
                  <a:cubicBezTo>
                    <a:pt x="61810" y="36284"/>
                    <a:pt x="55587" y="34906"/>
                    <a:pt x="50880" y="33337"/>
                  </a:cubicBezTo>
                  <a:cubicBezTo>
                    <a:pt x="46911" y="34131"/>
                    <a:pt x="42764" y="34297"/>
                    <a:pt x="38974" y="35718"/>
                  </a:cubicBezTo>
                  <a:cubicBezTo>
                    <a:pt x="36294" y="36723"/>
                    <a:pt x="34065" y="42269"/>
                    <a:pt x="31830" y="40481"/>
                  </a:cubicBezTo>
                  <a:cubicBezTo>
                    <a:pt x="27910" y="37345"/>
                    <a:pt x="28655" y="30956"/>
                    <a:pt x="27068" y="26193"/>
                  </a:cubicBezTo>
                  <a:lnTo>
                    <a:pt x="24687" y="19050"/>
                  </a:lnTo>
                  <a:cubicBezTo>
                    <a:pt x="12781" y="23018"/>
                    <a:pt x="18336" y="19050"/>
                    <a:pt x="12780" y="35718"/>
                  </a:cubicBezTo>
                  <a:lnTo>
                    <a:pt x="10399" y="42862"/>
                  </a:lnTo>
                  <a:lnTo>
                    <a:pt x="8018" y="50006"/>
                  </a:lnTo>
                  <a:cubicBezTo>
                    <a:pt x="9645" y="67900"/>
                    <a:pt x="8665" y="72009"/>
                    <a:pt x="12780" y="85725"/>
                  </a:cubicBezTo>
                  <a:cubicBezTo>
                    <a:pt x="14223" y="90533"/>
                    <a:pt x="13993" y="96462"/>
                    <a:pt x="17543" y="100012"/>
                  </a:cubicBezTo>
                  <a:cubicBezTo>
                    <a:pt x="19924" y="102393"/>
                    <a:pt x="22531" y="104569"/>
                    <a:pt x="24687" y="107156"/>
                  </a:cubicBezTo>
                  <a:cubicBezTo>
                    <a:pt x="32972" y="117099"/>
                    <a:pt x="24865" y="112772"/>
                    <a:pt x="36593" y="116681"/>
                  </a:cubicBezTo>
                  <a:lnTo>
                    <a:pt x="46118" y="130968"/>
                  </a:lnTo>
                  <a:cubicBezTo>
                    <a:pt x="47705" y="133349"/>
                    <a:pt x="48165" y="137207"/>
                    <a:pt x="50880" y="138112"/>
                  </a:cubicBezTo>
                  <a:lnTo>
                    <a:pt x="58024" y="140493"/>
                  </a:lnTo>
                  <a:cubicBezTo>
                    <a:pt x="59612" y="142874"/>
                    <a:pt x="60360" y="146120"/>
                    <a:pt x="62787" y="147637"/>
                  </a:cubicBezTo>
                  <a:cubicBezTo>
                    <a:pt x="67044" y="150298"/>
                    <a:pt x="77074" y="152400"/>
                    <a:pt x="77074" y="152400"/>
                  </a:cubicBezTo>
                  <a:cubicBezTo>
                    <a:pt x="96850" y="150987"/>
                    <a:pt x="105880" y="151746"/>
                    <a:pt x="122318" y="147637"/>
                  </a:cubicBezTo>
                  <a:cubicBezTo>
                    <a:pt x="124753" y="147028"/>
                    <a:pt x="127081" y="146050"/>
                    <a:pt x="129462" y="145256"/>
                  </a:cubicBezTo>
                  <a:cubicBezTo>
                    <a:pt x="131049" y="142875"/>
                    <a:pt x="132200" y="140136"/>
                    <a:pt x="134224" y="138112"/>
                  </a:cubicBezTo>
                  <a:cubicBezTo>
                    <a:pt x="150099" y="122237"/>
                    <a:pt x="133431" y="145257"/>
                    <a:pt x="146130" y="126206"/>
                  </a:cubicBezTo>
                  <a:cubicBezTo>
                    <a:pt x="143749" y="125412"/>
                    <a:pt x="141437" y="124370"/>
                    <a:pt x="138987" y="123825"/>
                  </a:cubicBezTo>
                  <a:cubicBezTo>
                    <a:pt x="134274" y="122777"/>
                    <a:pt x="129018" y="123602"/>
                    <a:pt x="124699" y="121443"/>
                  </a:cubicBezTo>
                  <a:cubicBezTo>
                    <a:pt x="121007" y="119597"/>
                    <a:pt x="118682" y="110536"/>
                    <a:pt x="117555" y="107156"/>
                  </a:cubicBezTo>
                  <a:cubicBezTo>
                    <a:pt x="118349" y="104775"/>
                    <a:pt x="118369" y="101972"/>
                    <a:pt x="119937" y="100012"/>
                  </a:cubicBezTo>
                  <a:cubicBezTo>
                    <a:pt x="121725" y="97777"/>
                    <a:pt x="127080" y="95250"/>
                    <a:pt x="127080" y="95250"/>
                  </a:cubicBezTo>
                  <a:lnTo>
                    <a:pt x="58024" y="90487"/>
                  </a:lnTo>
                  <a:cubicBezTo>
                    <a:pt x="59612" y="97631"/>
                    <a:pt x="59022" y="105643"/>
                    <a:pt x="62787" y="111918"/>
                  </a:cubicBezTo>
                  <a:cubicBezTo>
                    <a:pt x="64471" y="114724"/>
                    <a:pt x="65574" y="105640"/>
                    <a:pt x="65168" y="102393"/>
                  </a:cubicBezTo>
                  <a:cubicBezTo>
                    <a:pt x="64728" y="98871"/>
                    <a:pt x="61993" y="96043"/>
                    <a:pt x="60405" y="92868"/>
                  </a:cubicBezTo>
                  <a:cubicBezTo>
                    <a:pt x="59611" y="89693"/>
                    <a:pt x="59313" y="86351"/>
                    <a:pt x="58024" y="83343"/>
                  </a:cubicBezTo>
                  <a:cubicBezTo>
                    <a:pt x="56897" y="80713"/>
                    <a:pt x="54267" y="78879"/>
                    <a:pt x="53262" y="76200"/>
                  </a:cubicBezTo>
                  <a:cubicBezTo>
                    <a:pt x="51841" y="72410"/>
                    <a:pt x="46911" y="63499"/>
                    <a:pt x="50880" y="64293"/>
                  </a:cubicBezTo>
                  <a:cubicBezTo>
                    <a:pt x="57485" y="65614"/>
                    <a:pt x="65168" y="78581"/>
                    <a:pt x="65168" y="78581"/>
                  </a:cubicBezTo>
                  <a:cubicBezTo>
                    <a:pt x="65168" y="78581"/>
                    <a:pt x="68342" y="94457"/>
                    <a:pt x="74693" y="88106"/>
                  </a:cubicBezTo>
                  <a:cubicBezTo>
                    <a:pt x="76468" y="86331"/>
                    <a:pt x="73435" y="83207"/>
                    <a:pt x="72312" y="80962"/>
                  </a:cubicBezTo>
                  <a:cubicBezTo>
                    <a:pt x="69363" y="75065"/>
                    <a:pt x="66529" y="71778"/>
                    <a:pt x="60405" y="69056"/>
                  </a:cubicBezTo>
                  <a:cubicBezTo>
                    <a:pt x="55818" y="67017"/>
                    <a:pt x="46118" y="64293"/>
                    <a:pt x="46118" y="64293"/>
                  </a:cubicBezTo>
                  <a:cubicBezTo>
                    <a:pt x="45324" y="61912"/>
                    <a:pt x="43324" y="59626"/>
                    <a:pt x="43737" y="57150"/>
                  </a:cubicBezTo>
                  <a:cubicBezTo>
                    <a:pt x="44207" y="54327"/>
                    <a:pt x="51059" y="51286"/>
                    <a:pt x="48499" y="50006"/>
                  </a:cubicBezTo>
                  <a:cubicBezTo>
                    <a:pt x="46553" y="49033"/>
                    <a:pt x="28342" y="53854"/>
                    <a:pt x="24687" y="54768"/>
                  </a:cubicBezTo>
                  <a:cubicBezTo>
                    <a:pt x="25481" y="66674"/>
                    <a:pt x="25750" y="78627"/>
                    <a:pt x="27068" y="90487"/>
                  </a:cubicBezTo>
                  <a:cubicBezTo>
                    <a:pt x="27345" y="92982"/>
                    <a:pt x="26939" y="97631"/>
                    <a:pt x="29449" y="97631"/>
                  </a:cubicBezTo>
                  <a:cubicBezTo>
                    <a:pt x="32311" y="97631"/>
                    <a:pt x="32624" y="92868"/>
                    <a:pt x="34212" y="90487"/>
                  </a:cubicBezTo>
                  <a:cubicBezTo>
                    <a:pt x="33418" y="86518"/>
                    <a:pt x="29402" y="81819"/>
                    <a:pt x="31830" y="78581"/>
                  </a:cubicBezTo>
                  <a:cubicBezTo>
                    <a:pt x="37257" y="71345"/>
                    <a:pt x="45552" y="87257"/>
                    <a:pt x="46118" y="88106"/>
                  </a:cubicBezTo>
                  <a:cubicBezTo>
                    <a:pt x="46912" y="90487"/>
                    <a:pt x="45989" y="95250"/>
                    <a:pt x="48499" y="95250"/>
                  </a:cubicBezTo>
                  <a:cubicBezTo>
                    <a:pt x="54081" y="95250"/>
                    <a:pt x="48499" y="50619"/>
                    <a:pt x="48499" y="66675"/>
                  </a:cubicBezTo>
                  <a:cubicBezTo>
                    <a:pt x="48499" y="74652"/>
                    <a:pt x="49209" y="82687"/>
                    <a:pt x="50880" y="90487"/>
                  </a:cubicBezTo>
                  <a:cubicBezTo>
                    <a:pt x="52444" y="97787"/>
                    <a:pt x="57285" y="100915"/>
                    <a:pt x="60405" y="107156"/>
                  </a:cubicBezTo>
                  <a:cubicBezTo>
                    <a:pt x="61528" y="109401"/>
                    <a:pt x="61993" y="111919"/>
                    <a:pt x="62787" y="114300"/>
                  </a:cubicBezTo>
                  <a:cubicBezTo>
                    <a:pt x="64383" y="123876"/>
                    <a:pt x="63234" y="129035"/>
                    <a:pt x="69930" y="135731"/>
                  </a:cubicBezTo>
                  <a:cubicBezTo>
                    <a:pt x="71954" y="137755"/>
                    <a:pt x="74693" y="138906"/>
                    <a:pt x="77074" y="140493"/>
                  </a:cubicBezTo>
                  <a:cubicBezTo>
                    <a:pt x="80249" y="139699"/>
                    <a:pt x="83876" y="139927"/>
                    <a:pt x="86599" y="138112"/>
                  </a:cubicBezTo>
                  <a:cubicBezTo>
                    <a:pt x="95711" y="132037"/>
                    <a:pt x="89930" y="119512"/>
                    <a:pt x="88980" y="111918"/>
                  </a:cubicBezTo>
                  <a:lnTo>
                    <a:pt x="81837" y="107156"/>
                  </a:lnTo>
                  <a:cubicBezTo>
                    <a:pt x="84054" y="118242"/>
                    <a:pt x="81363" y="119381"/>
                    <a:pt x="91362" y="123825"/>
                  </a:cubicBezTo>
                  <a:cubicBezTo>
                    <a:pt x="95949" y="125864"/>
                    <a:pt x="105649" y="128587"/>
                    <a:pt x="105649" y="128587"/>
                  </a:cubicBezTo>
                  <a:cubicBezTo>
                    <a:pt x="108030" y="130175"/>
                    <a:pt x="111005" y="131115"/>
                    <a:pt x="112793" y="133350"/>
                  </a:cubicBezTo>
                  <a:cubicBezTo>
                    <a:pt x="117275" y="138952"/>
                    <a:pt x="113073" y="146796"/>
                    <a:pt x="117555" y="133350"/>
                  </a:cubicBezTo>
                  <a:cubicBezTo>
                    <a:pt x="109507" y="109203"/>
                    <a:pt x="116678" y="116095"/>
                    <a:pt x="103268" y="107156"/>
                  </a:cubicBezTo>
                  <a:lnTo>
                    <a:pt x="98505" y="92868"/>
                  </a:lnTo>
                  <a:cubicBezTo>
                    <a:pt x="96023" y="85424"/>
                    <a:pt x="93617" y="76116"/>
                    <a:pt x="86599" y="71437"/>
                  </a:cubicBezTo>
                  <a:lnTo>
                    <a:pt x="72312" y="61912"/>
                  </a:lnTo>
                  <a:cubicBezTo>
                    <a:pt x="70724" y="59531"/>
                    <a:pt x="69573" y="56792"/>
                    <a:pt x="67549" y="54768"/>
                  </a:cubicBezTo>
                  <a:cubicBezTo>
                    <a:pt x="65525" y="52744"/>
                    <a:pt x="62193" y="52241"/>
                    <a:pt x="60405" y="50006"/>
                  </a:cubicBezTo>
                  <a:cubicBezTo>
                    <a:pt x="51168" y="38460"/>
                    <a:pt x="66467" y="45676"/>
                    <a:pt x="50880" y="40481"/>
                  </a:cubicBezTo>
                  <a:cubicBezTo>
                    <a:pt x="46118" y="42068"/>
                    <a:pt x="40770" y="42458"/>
                    <a:pt x="36593" y="45243"/>
                  </a:cubicBezTo>
                  <a:cubicBezTo>
                    <a:pt x="27361" y="51398"/>
                    <a:pt x="32164" y="49101"/>
                    <a:pt x="22305" y="52387"/>
                  </a:cubicBezTo>
                  <a:cubicBezTo>
                    <a:pt x="16016" y="71255"/>
                    <a:pt x="18368" y="61723"/>
                    <a:pt x="15162" y="80962"/>
                  </a:cubicBezTo>
                  <a:cubicBezTo>
                    <a:pt x="15956" y="92075"/>
                    <a:pt x="16241" y="103235"/>
                    <a:pt x="17543" y="114300"/>
                  </a:cubicBezTo>
                  <a:cubicBezTo>
                    <a:pt x="17836" y="116793"/>
                    <a:pt x="18149" y="119668"/>
                    <a:pt x="19924" y="121443"/>
                  </a:cubicBezTo>
                  <a:cubicBezTo>
                    <a:pt x="21699" y="123218"/>
                    <a:pt x="24874" y="122606"/>
                    <a:pt x="27068" y="123825"/>
                  </a:cubicBezTo>
                  <a:cubicBezTo>
                    <a:pt x="32071" y="126605"/>
                    <a:pt x="35925" y="131540"/>
                    <a:pt x="41355" y="133350"/>
                  </a:cubicBezTo>
                  <a:cubicBezTo>
                    <a:pt x="46118" y="134937"/>
                    <a:pt x="59820" y="140896"/>
                    <a:pt x="55643" y="138112"/>
                  </a:cubicBezTo>
                  <a:cubicBezTo>
                    <a:pt x="46410" y="131958"/>
                    <a:pt x="51214" y="134255"/>
                    <a:pt x="41355" y="130968"/>
                  </a:cubicBezTo>
                  <a:cubicBezTo>
                    <a:pt x="39768" y="128587"/>
                    <a:pt x="38616" y="125848"/>
                    <a:pt x="36593" y="123825"/>
                  </a:cubicBezTo>
                  <a:cubicBezTo>
                    <a:pt x="31976" y="119208"/>
                    <a:pt x="28117" y="118618"/>
                    <a:pt x="22305" y="116681"/>
                  </a:cubicBezTo>
                  <a:cubicBezTo>
                    <a:pt x="11193" y="100012"/>
                    <a:pt x="17543" y="105568"/>
                    <a:pt x="5637" y="97631"/>
                  </a:cubicBezTo>
                  <a:cubicBezTo>
                    <a:pt x="-4611" y="66895"/>
                    <a:pt x="1437" y="87779"/>
                    <a:pt x="5637" y="14287"/>
                  </a:cubicBezTo>
                  <a:cubicBezTo>
                    <a:pt x="5780" y="11781"/>
                    <a:pt x="6896" y="9388"/>
                    <a:pt x="8018" y="7143"/>
                  </a:cubicBezTo>
                  <a:cubicBezTo>
                    <a:pt x="9298" y="4583"/>
                    <a:pt x="11193" y="2381"/>
                    <a:pt x="12780" y="0"/>
                  </a:cubicBezTo>
                  <a:lnTo>
                    <a:pt x="24687" y="35718"/>
                  </a:lnTo>
                  <a:lnTo>
                    <a:pt x="27068" y="42862"/>
                  </a:lnTo>
                  <a:cubicBezTo>
                    <a:pt x="27862" y="45243"/>
                    <a:pt x="28326" y="47761"/>
                    <a:pt x="29449" y="50006"/>
                  </a:cubicBezTo>
                  <a:lnTo>
                    <a:pt x="46118" y="16668"/>
                  </a:lnTo>
                  <a:close/>
                </a:path>
              </a:pathLst>
            </a:cu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52" name="TextBox 51"/>
            <p:cNvSpPr txBox="1"/>
            <p:nvPr/>
          </p:nvSpPr>
          <p:spPr>
            <a:xfrm>
              <a:off x="4227006" y="1571653"/>
              <a:ext cx="1364281"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liding sash</a:t>
              </a:r>
              <a:endParaRPr lang="en-GB" sz="1400" dirty="0">
                <a:solidFill>
                  <a:prstClr val="black"/>
                </a:solidFill>
                <a:latin typeface="Calibri"/>
              </a:endParaRPr>
            </a:p>
          </p:txBody>
        </p:sp>
        <p:sp>
          <p:nvSpPr>
            <p:cNvPr id="53" name="TextBox 52"/>
            <p:cNvSpPr txBox="1"/>
            <p:nvPr/>
          </p:nvSpPr>
          <p:spPr>
            <a:xfrm>
              <a:off x="5949279" y="1994030"/>
              <a:ext cx="588511" cy="482895"/>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ash box</a:t>
              </a:r>
              <a:endParaRPr lang="en-GB" sz="1400" dirty="0">
                <a:solidFill>
                  <a:prstClr val="black"/>
                </a:solidFill>
                <a:latin typeface="Calibri"/>
              </a:endParaRPr>
            </a:p>
          </p:txBody>
        </p:sp>
        <p:sp>
          <p:nvSpPr>
            <p:cNvPr id="54" name="TextBox 53"/>
            <p:cNvSpPr txBox="1"/>
            <p:nvPr/>
          </p:nvSpPr>
          <p:spPr>
            <a:xfrm>
              <a:off x="3789040" y="2793993"/>
              <a:ext cx="1656184" cy="255650"/>
            </a:xfrm>
            <a:prstGeom prst="rect">
              <a:avLst/>
            </a:prstGeom>
            <a:noFill/>
          </p:spPr>
          <p:txBody>
            <a:bodyPr wrap="square" rtlCol="0">
              <a:spAutoFit/>
            </a:bodyPr>
            <a:lstStyle/>
            <a:p>
              <a:pPr defTabSz="914400" fontAlgn="auto">
                <a:spcBef>
                  <a:spcPts val="0"/>
                </a:spcBef>
                <a:spcAft>
                  <a:spcPts val="0"/>
                </a:spcAft>
              </a:pPr>
              <a:r>
                <a:rPr lang="en-GB" sz="1200" dirty="0" smtClean="0">
                  <a:solidFill>
                    <a:prstClr val="black"/>
                  </a:solidFill>
                  <a:latin typeface="Calibri"/>
                </a:rPr>
                <a:t>secondary</a:t>
              </a:r>
              <a:r>
                <a:rPr lang="en-GB" sz="1200" b="1" dirty="0" smtClean="0">
                  <a:solidFill>
                    <a:prstClr val="black"/>
                  </a:solidFill>
                  <a:latin typeface="Calibri"/>
                </a:rPr>
                <a:t> </a:t>
              </a:r>
              <a:r>
                <a:rPr lang="en-GB" sz="1200" dirty="0" smtClean="0">
                  <a:solidFill>
                    <a:prstClr val="black"/>
                  </a:solidFill>
                  <a:latin typeface="Calibri"/>
                </a:rPr>
                <a:t>glazing</a:t>
              </a:r>
              <a:endParaRPr lang="en-GB" sz="1200" dirty="0">
                <a:solidFill>
                  <a:prstClr val="black"/>
                </a:solidFill>
                <a:latin typeface="Calibri"/>
              </a:endParaRPr>
            </a:p>
          </p:txBody>
        </p:sp>
        <p:cxnSp>
          <p:nvCxnSpPr>
            <p:cNvPr id="55" name="Straight Arrow Connector 54"/>
            <p:cNvCxnSpPr/>
            <p:nvPr/>
          </p:nvCxnSpPr>
          <p:spPr>
            <a:xfrm rot="10800000" flipH="1">
              <a:off x="4849516" y="2105661"/>
              <a:ext cx="6546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949439" y="1983369"/>
              <a:ext cx="900076"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beading</a:t>
              </a:r>
              <a:endParaRPr lang="en-GB" sz="1400" dirty="0">
                <a:solidFill>
                  <a:prstClr val="black"/>
                </a:solidFill>
                <a:latin typeface="Calibri"/>
              </a:endParaRPr>
            </a:p>
          </p:txBody>
        </p:sp>
        <p:cxnSp>
          <p:nvCxnSpPr>
            <p:cNvPr id="57" name="Straight Arrow Connector 56"/>
            <p:cNvCxnSpPr/>
            <p:nvPr/>
          </p:nvCxnSpPr>
          <p:spPr>
            <a:xfrm rot="10800000" flipH="1">
              <a:off x="5198871" y="3194811"/>
              <a:ext cx="341079" cy="130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762566" y="3208488"/>
              <a:ext cx="1754665" cy="284056"/>
            </a:xfrm>
            <a:prstGeom prst="rect">
              <a:avLst/>
            </a:prstGeom>
            <a:noFill/>
          </p:spPr>
          <p:txBody>
            <a:bodyPr wrap="square" rtlCol="0">
              <a:spAutoFit/>
            </a:bodyPr>
            <a:lstStyle/>
            <a:p>
              <a:pPr defTabSz="914400" fontAlgn="auto">
                <a:spcBef>
                  <a:spcPts val="0"/>
                </a:spcBef>
                <a:spcAft>
                  <a:spcPts val="0"/>
                </a:spcAft>
              </a:pPr>
              <a:r>
                <a:rPr lang="en-GB" sz="1400" dirty="0">
                  <a:solidFill>
                    <a:prstClr val="black"/>
                  </a:solidFill>
                  <a:latin typeface="Calibri"/>
                </a:rPr>
                <a:t>s</a:t>
              </a:r>
              <a:r>
                <a:rPr lang="en-GB" sz="1400" dirty="0" smtClean="0">
                  <a:solidFill>
                    <a:prstClr val="black"/>
                  </a:solidFill>
                  <a:latin typeface="Calibri"/>
                </a:rPr>
                <a:t>crew cover cap</a:t>
              </a:r>
              <a:endParaRPr lang="en-GB" sz="1400" dirty="0">
                <a:solidFill>
                  <a:prstClr val="black"/>
                </a:solidFill>
                <a:latin typeface="Calibri"/>
              </a:endParaRPr>
            </a:p>
          </p:txBody>
        </p:sp>
        <p:cxnSp>
          <p:nvCxnSpPr>
            <p:cNvPr id="59" name="Straight Arrow Connector 58"/>
            <p:cNvCxnSpPr/>
            <p:nvPr/>
          </p:nvCxnSpPr>
          <p:spPr>
            <a:xfrm rot="10800000" flipH="1">
              <a:off x="4941167" y="2575821"/>
              <a:ext cx="289723" cy="44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89039" y="2357650"/>
              <a:ext cx="2007862" cy="284056"/>
            </a:xfrm>
            <a:prstGeom prst="rect">
              <a:avLst/>
            </a:prstGeom>
            <a:noFill/>
          </p:spPr>
          <p:txBody>
            <a:bodyPr wrap="square" rtlCol="0">
              <a:spAutoFit/>
            </a:bodyPr>
            <a:lstStyle/>
            <a:p>
              <a:pPr defTabSz="914400" fontAlgn="auto">
                <a:spcBef>
                  <a:spcPts val="0"/>
                </a:spcBef>
                <a:spcAft>
                  <a:spcPts val="0"/>
                </a:spcAft>
              </a:pPr>
              <a:r>
                <a:rPr lang="en-GB" sz="1400" dirty="0" smtClean="0">
                  <a:solidFill>
                    <a:prstClr val="black"/>
                  </a:solidFill>
                  <a:latin typeface="Calibri"/>
                </a:rPr>
                <a:t>P-section rubber</a:t>
              </a:r>
              <a:endParaRPr lang="en-GB" sz="1400" dirty="0">
                <a:solidFill>
                  <a:prstClr val="black"/>
                </a:solidFill>
                <a:latin typeface="Calibri"/>
              </a:endParaRPr>
            </a:p>
          </p:txBody>
        </p:sp>
        <p:sp>
          <p:nvSpPr>
            <p:cNvPr id="62" name="Rectangle 61"/>
            <p:cNvSpPr/>
            <p:nvPr/>
          </p:nvSpPr>
          <p:spPr>
            <a:xfrm>
              <a:off x="3789040" y="2771800"/>
              <a:ext cx="7200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63" name="Rectangle 62"/>
            <p:cNvSpPr/>
            <p:nvPr/>
          </p:nvSpPr>
          <p:spPr>
            <a:xfrm>
              <a:off x="3789040" y="1547664"/>
              <a:ext cx="14401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sp>
          <p:nvSpPr>
            <p:cNvPr id="64" name="TextBox 63"/>
            <p:cNvSpPr txBox="1"/>
            <p:nvPr/>
          </p:nvSpPr>
          <p:spPr>
            <a:xfrm>
              <a:off x="4149080" y="971600"/>
              <a:ext cx="1512168" cy="340867"/>
            </a:xfrm>
            <a:prstGeom prst="rect">
              <a:avLst/>
            </a:prstGeom>
            <a:solidFill>
              <a:schemeClr val="tx1"/>
            </a:solidFill>
            <a:ln>
              <a:solidFill>
                <a:schemeClr val="bg1"/>
              </a:solidFill>
            </a:ln>
          </p:spPr>
          <p:txBody>
            <a:bodyPr wrap="square" rtlCol="0">
              <a:spAutoFit/>
            </a:bodyPr>
            <a:lstStyle/>
            <a:p>
              <a:pPr algn="ctr" defTabSz="914400" fontAlgn="auto">
                <a:spcBef>
                  <a:spcPts val="0"/>
                </a:spcBef>
                <a:spcAft>
                  <a:spcPts val="0"/>
                </a:spcAft>
              </a:pPr>
              <a:r>
                <a:rPr lang="en-GB" dirty="0" smtClean="0">
                  <a:solidFill>
                    <a:prstClr val="white"/>
                  </a:solidFill>
                  <a:latin typeface="Calibri"/>
                </a:rPr>
                <a:t>OUTSIDE</a:t>
              </a:r>
              <a:endParaRPr lang="en-GB" dirty="0">
                <a:solidFill>
                  <a:prstClr val="white"/>
                </a:solidFill>
                <a:latin typeface="Calibri"/>
              </a:endParaRPr>
            </a:p>
          </p:txBody>
        </p:sp>
        <p:sp>
          <p:nvSpPr>
            <p:cNvPr id="65" name="TextBox 64"/>
            <p:cNvSpPr txBox="1"/>
            <p:nvPr/>
          </p:nvSpPr>
          <p:spPr>
            <a:xfrm>
              <a:off x="4149080" y="3563888"/>
              <a:ext cx="1512168" cy="340867"/>
            </a:xfrm>
            <a:prstGeom prst="rect">
              <a:avLst/>
            </a:prstGeom>
            <a:solidFill>
              <a:schemeClr val="tx1"/>
            </a:solidFill>
            <a:ln>
              <a:solidFill>
                <a:schemeClr val="bg1"/>
              </a:solidFill>
            </a:ln>
          </p:spPr>
          <p:txBody>
            <a:bodyPr wrap="square" rtlCol="0">
              <a:spAutoFit/>
            </a:bodyPr>
            <a:lstStyle/>
            <a:p>
              <a:pPr algn="ctr" defTabSz="914400" fontAlgn="auto">
                <a:spcBef>
                  <a:spcPts val="0"/>
                </a:spcBef>
                <a:spcAft>
                  <a:spcPts val="0"/>
                </a:spcAft>
              </a:pPr>
              <a:r>
                <a:rPr lang="en-GB" dirty="0" smtClean="0">
                  <a:solidFill>
                    <a:prstClr val="white"/>
                  </a:solidFill>
                  <a:latin typeface="Calibri"/>
                </a:rPr>
                <a:t>INSIDE</a:t>
              </a:r>
              <a:endParaRPr lang="en-GB" dirty="0">
                <a:solidFill>
                  <a:prstClr val="white"/>
                </a:solidFill>
                <a:latin typeface="Calibri"/>
              </a:endParaRPr>
            </a:p>
          </p:txBody>
        </p:sp>
      </p:grpSp>
      <p:sp>
        <p:nvSpPr>
          <p:cNvPr id="2" name="Slide Number Placeholder 1"/>
          <p:cNvSpPr>
            <a:spLocks noGrp="1"/>
          </p:cNvSpPr>
          <p:nvPr>
            <p:ph type="sldNum" sz="quarter" idx="12"/>
          </p:nvPr>
        </p:nvSpPr>
        <p:spPr/>
        <p:txBody>
          <a:bodyPr/>
          <a:lstStyle/>
          <a:p>
            <a:fld id="{C0A6BF1E-2590-4759-A1A9-0857F649A288}"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22914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28600" y="306389"/>
            <a:ext cx="6324600" cy="8987076"/>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en-US" b="1">
                <a:solidFill>
                  <a:schemeClr val="tx1"/>
                </a:solidFill>
              </a:rPr>
              <a:t>How to Fill Floorboard Gaps with </a:t>
            </a:r>
          </a:p>
          <a:p>
            <a:pPr algn="ctr">
              <a:buClr>
                <a:srgbClr val="000000"/>
              </a:buClr>
              <a:buSzPct val="100000"/>
              <a:buFont typeface="Times New Roman" pitchFamily="18" charset="0"/>
              <a:buNone/>
            </a:pPr>
            <a:r>
              <a:rPr lang="en-US" b="1">
                <a:solidFill>
                  <a:schemeClr val="tx1"/>
                </a:solidFill>
              </a:rPr>
              <a:t>Draughtex Floorboard Insulation</a:t>
            </a:r>
          </a:p>
          <a:p>
            <a:pPr algn="ctr">
              <a:buClr>
                <a:srgbClr val="000000"/>
              </a:buClr>
              <a:buSzPct val="100000"/>
              <a:buFont typeface="Times New Roman" pitchFamily="18" charset="0"/>
              <a:buNone/>
            </a:pPr>
            <a:endParaRPr lang="en-US" b="1">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r>
              <a:rPr lang="en-US" sz="1400">
                <a:solidFill>
                  <a:schemeClr val="tx1"/>
                </a:solidFill>
              </a:rPr>
              <a:t>         </a:t>
            </a: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endParaRPr lang="en-US" sz="1400">
              <a:solidFill>
                <a:schemeClr val="tx1"/>
              </a:solidFill>
            </a:endParaRPr>
          </a:p>
          <a:p>
            <a:pPr algn="ctr">
              <a:buClr>
                <a:srgbClr val="000000"/>
              </a:buClr>
              <a:buSzPct val="100000"/>
              <a:buFont typeface="Times New Roman" pitchFamily="18" charset="0"/>
              <a:buNone/>
            </a:pPr>
            <a:endParaRPr lang="en-US" sz="1400">
              <a:solidFill>
                <a:schemeClr val="tx1"/>
              </a:solidFill>
            </a:endParaRPr>
          </a:p>
          <a:p>
            <a:pPr algn="ctr">
              <a:buClr>
                <a:srgbClr val="000000"/>
              </a:buClr>
              <a:buSzPct val="100000"/>
              <a:buFont typeface="Times New Roman" pitchFamily="18" charset="0"/>
              <a:buNone/>
            </a:pPr>
            <a:endParaRPr lang="en-US" sz="1400" b="1">
              <a:solidFill>
                <a:schemeClr val="tx1"/>
              </a:solidFill>
            </a:endParaRPr>
          </a:p>
          <a:p>
            <a:pPr algn="ctr">
              <a:buClr>
                <a:srgbClr val="000000"/>
              </a:buClr>
              <a:buSzPct val="100000"/>
              <a:buFont typeface="Times New Roman" pitchFamily="18" charset="0"/>
              <a:buNone/>
            </a:pPr>
            <a:r>
              <a:rPr lang="en-US" sz="1400" b="1">
                <a:solidFill>
                  <a:schemeClr val="tx1"/>
                </a:solidFill>
              </a:rPr>
              <a:t>DraughtEx Floorboard Filler</a:t>
            </a:r>
            <a:endParaRPr lang="en-US" sz="1400">
              <a:solidFill>
                <a:schemeClr val="tx1"/>
              </a:solidFill>
            </a:endParaRPr>
          </a:p>
          <a:p>
            <a:pPr>
              <a:buClr>
                <a:srgbClr val="000000"/>
              </a:buClr>
              <a:buSzPct val="100000"/>
              <a:buFont typeface="Times New Roman" pitchFamily="18" charset="0"/>
              <a:buNone/>
            </a:pPr>
            <a:endParaRPr lang="en-US" sz="1200">
              <a:solidFill>
                <a:schemeClr val="tx1"/>
              </a:solidFill>
            </a:endParaRPr>
          </a:p>
          <a:p>
            <a:pPr>
              <a:buClr>
                <a:srgbClr val="000000"/>
              </a:buClr>
              <a:buSzPct val="100000"/>
              <a:buFont typeface="Times New Roman" pitchFamily="18" charset="0"/>
              <a:buNone/>
            </a:pPr>
            <a:r>
              <a:rPr lang="en-US" sz="1200">
                <a:solidFill>
                  <a:schemeClr val="tx1"/>
                </a:solidFill>
              </a:rPr>
              <a:t>DraughtEx is a proven floorboard gap filler</a:t>
            </a:r>
            <a:r>
              <a:rPr lang="en-US" sz="1400">
                <a:solidFill>
                  <a:schemeClr val="tx1"/>
                </a:solidFill>
              </a:rPr>
              <a:t>, designed to eliminate the cold draughts and improve the comfort and energy efficiency of your home.</a:t>
            </a: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r>
              <a:rPr lang="en-US" sz="1400">
                <a:solidFill>
                  <a:schemeClr val="tx1"/>
                </a:solidFill>
              </a:rPr>
              <a:t>Easy to install, DraughtEx requires no adhesives and compliments the overall finish of your floorboards. The specially formulated colour "Shadow" has been designed to mimic the natural shadows created between floorboards and is almost invisible to the naked eye.</a:t>
            </a:r>
          </a:p>
          <a:p>
            <a:pPr>
              <a:buClr>
                <a:srgbClr val="000000"/>
              </a:buClr>
              <a:buSzPct val="100000"/>
              <a:buFont typeface="Times New Roman" pitchFamily="18" charset="0"/>
              <a:buNone/>
            </a:pPr>
            <a:endParaRPr lang="en-US" sz="1400">
              <a:solidFill>
                <a:schemeClr val="tx1"/>
              </a:solidFill>
            </a:endParaRPr>
          </a:p>
          <a:p>
            <a:pPr>
              <a:buClr>
                <a:srgbClr val="000000"/>
              </a:buClr>
              <a:buSzPct val="100000"/>
              <a:buFont typeface="Times New Roman" pitchFamily="18" charset="0"/>
              <a:buNone/>
            </a:pPr>
            <a:r>
              <a:rPr lang="en-US" sz="1400">
                <a:solidFill>
                  <a:schemeClr val="tx1"/>
                </a:solidFill>
              </a:rPr>
              <a:t>Its flexible properties allow DraughtEx to be applied to a wide range of gaps which will be completely sealed. The filler can also be used to seal gaps between floorboards and skirting boards. DraughtEx can be ordered with an applicator and comes in 3 sizes, small for gaps of 3mm or less, medium for gaps of 2 - 7mm and large </a:t>
            </a:r>
            <a:r>
              <a:rPr lang="en-US" sz="1400">
                <a:solidFill>
                  <a:srgbClr val="000000"/>
                </a:solidFill>
              </a:rPr>
              <a:t>for gaps of 6-11mm.</a:t>
            </a:r>
          </a:p>
          <a:p>
            <a:pPr>
              <a:buClr>
                <a:srgbClr val="000000"/>
              </a:buClr>
              <a:buSzPct val="100000"/>
              <a:buFont typeface="Times New Roman" pitchFamily="18" charset="0"/>
              <a:buNone/>
            </a:pPr>
            <a:endParaRPr lang="en-US" sz="1400" b="1">
              <a:solidFill>
                <a:srgbClr val="000000"/>
              </a:solidFill>
            </a:endParaRPr>
          </a:p>
          <a:p>
            <a:pPr>
              <a:buClr>
                <a:srgbClr val="000000"/>
              </a:buClr>
              <a:buSzPct val="100000"/>
              <a:buFont typeface="Times New Roman" pitchFamily="18" charset="0"/>
              <a:buNone/>
            </a:pPr>
            <a:r>
              <a:rPr lang="en-US" sz="1400" b="1">
                <a:solidFill>
                  <a:srgbClr val="000000"/>
                </a:solidFill>
              </a:rPr>
              <a:t>Energy Savings</a:t>
            </a:r>
            <a:endParaRPr lang="en-US" sz="1400">
              <a:solidFill>
                <a:srgbClr val="000000"/>
              </a:solidFill>
            </a:endParaRPr>
          </a:p>
          <a:p>
            <a:pPr>
              <a:buClr>
                <a:srgbClr val="000000"/>
              </a:buClr>
              <a:buSzPct val="100000"/>
              <a:buFont typeface="Times New Roman" pitchFamily="18" charset="0"/>
              <a:buNone/>
            </a:pPr>
            <a:r>
              <a:rPr lang="en-US" sz="1200">
                <a:solidFill>
                  <a:srgbClr val="000000"/>
                </a:solidFill>
              </a:rPr>
              <a:t>Based on the results of research carried out by The Energy Saving Trust, it is estimated that filling floorboard gaps can save a household up to £20.00-£40.00/room/year on energy bills and reduce its CO2 contribution by around 110kg. </a:t>
            </a:r>
          </a:p>
          <a:p>
            <a:pPr algn="ctr">
              <a:buClr>
                <a:srgbClr val="000000"/>
              </a:buClr>
              <a:buSzPct val="100000"/>
              <a:buFont typeface="Times New Roman" pitchFamily="18" charset="0"/>
              <a:buNone/>
            </a:pPr>
            <a:r>
              <a:rPr lang="en-US" sz="1400">
                <a:solidFill>
                  <a:srgbClr val="000000"/>
                </a:solidFill>
                <a:hlinkClick r:id="rId3"/>
              </a:rPr>
              <a:t>www.draughtex.co.uk</a:t>
            </a:r>
            <a:endParaRPr lang="en-US" sz="1400">
              <a:solidFill>
                <a:srgbClr val="000000"/>
              </a:solidFill>
            </a:endParaRPr>
          </a:p>
          <a:p>
            <a:pPr algn="ctr">
              <a:buClr>
                <a:srgbClr val="000000"/>
              </a:buClr>
              <a:buSzPct val="100000"/>
              <a:buFont typeface="Times New Roman" pitchFamily="18" charset="0"/>
              <a:buNone/>
            </a:pPr>
            <a:r>
              <a:rPr lang="en-US" sz="1400">
                <a:solidFill>
                  <a:srgbClr val="000000"/>
                </a:solidFill>
              </a:rPr>
              <a:t>Help and Advice </a:t>
            </a:r>
            <a:r>
              <a:rPr lang="en-US" sz="1400">
                <a:solidFill>
                  <a:schemeClr val="tx2"/>
                </a:solidFill>
              </a:rPr>
              <a:t>- Freephone </a:t>
            </a:r>
            <a:r>
              <a:rPr lang="en-US" sz="1400">
                <a:solidFill>
                  <a:srgbClr val="000000"/>
                </a:solidFill>
              </a:rPr>
              <a:t>0800 088 7311</a:t>
            </a:r>
          </a:p>
        </p:txBody>
      </p:sp>
      <p:pic>
        <p:nvPicPr>
          <p:cNvPr id="44035" name="Picture 4"/>
          <p:cNvPicPr>
            <a:picLocks noChangeAspect="1"/>
          </p:cNvPicPr>
          <p:nvPr/>
        </p:nvPicPr>
        <p:blipFill>
          <a:blip r:embed="rId4" cstate="print"/>
          <a:srcRect/>
          <a:stretch>
            <a:fillRect/>
          </a:stretch>
        </p:blipFill>
        <p:spPr bwMode="auto">
          <a:xfrm>
            <a:off x="3429000" y="1068388"/>
            <a:ext cx="2209800" cy="1454150"/>
          </a:xfrm>
          <a:prstGeom prst="rect">
            <a:avLst/>
          </a:prstGeom>
          <a:noFill/>
          <a:ln w="9525">
            <a:noFill/>
            <a:miter lim="800000"/>
            <a:headEnd/>
            <a:tailEnd/>
          </a:ln>
        </p:spPr>
      </p:pic>
      <p:pic>
        <p:nvPicPr>
          <p:cNvPr id="44036" name="Picture 5"/>
          <p:cNvPicPr>
            <a:picLocks noChangeAspect="1"/>
          </p:cNvPicPr>
          <p:nvPr/>
        </p:nvPicPr>
        <p:blipFill>
          <a:blip r:embed="rId5" cstate="print"/>
          <a:srcRect/>
          <a:stretch>
            <a:fillRect/>
          </a:stretch>
        </p:blipFill>
        <p:spPr bwMode="auto">
          <a:xfrm>
            <a:off x="3429000" y="2744788"/>
            <a:ext cx="2209800" cy="1524000"/>
          </a:xfrm>
          <a:prstGeom prst="rect">
            <a:avLst/>
          </a:prstGeom>
          <a:noFill/>
          <a:ln w="9525">
            <a:noFill/>
            <a:miter lim="800000"/>
            <a:headEnd/>
            <a:tailEnd/>
          </a:ln>
        </p:spPr>
      </p:pic>
      <p:pic>
        <p:nvPicPr>
          <p:cNvPr id="44037" name="Picture 6"/>
          <p:cNvPicPr>
            <a:picLocks noChangeAspect="1"/>
          </p:cNvPicPr>
          <p:nvPr/>
        </p:nvPicPr>
        <p:blipFill>
          <a:blip r:embed="rId6" cstate="print"/>
          <a:srcRect/>
          <a:stretch>
            <a:fillRect/>
          </a:stretch>
        </p:blipFill>
        <p:spPr bwMode="auto">
          <a:xfrm>
            <a:off x="533400" y="1068388"/>
            <a:ext cx="2286000" cy="1543050"/>
          </a:xfrm>
          <a:prstGeom prst="rect">
            <a:avLst/>
          </a:prstGeom>
          <a:noFill/>
          <a:ln w="9525">
            <a:noFill/>
            <a:miter lim="800000"/>
            <a:headEnd/>
            <a:tailEnd/>
          </a:ln>
        </p:spPr>
      </p:pic>
      <p:pic>
        <p:nvPicPr>
          <p:cNvPr id="44038" name="Picture 7"/>
          <p:cNvPicPr>
            <a:picLocks noChangeAspect="1"/>
          </p:cNvPicPr>
          <p:nvPr/>
        </p:nvPicPr>
        <p:blipFill>
          <a:blip r:embed="rId7" cstate="print"/>
          <a:srcRect/>
          <a:stretch>
            <a:fillRect/>
          </a:stretch>
        </p:blipFill>
        <p:spPr bwMode="auto">
          <a:xfrm>
            <a:off x="533400" y="2770188"/>
            <a:ext cx="2286000" cy="1522412"/>
          </a:xfrm>
          <a:prstGeom prst="rect">
            <a:avLst/>
          </a:prstGeom>
          <a:noFill/>
          <a:ln w="9525">
            <a:noFill/>
            <a:miter lim="800000"/>
            <a:headEnd/>
            <a:tailEnd/>
          </a:ln>
        </p:spPr>
      </p:pic>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8"/>
          <p:cNvSpPr>
            <a:spLocks noChangeArrowheads="1"/>
          </p:cNvSpPr>
          <p:nvPr/>
        </p:nvSpPr>
        <p:spPr bwMode="auto">
          <a:xfrm>
            <a:off x="692150" y="457449"/>
            <a:ext cx="5105885" cy="769441"/>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r>
              <a:rPr lang="en-US" sz="2600" b="1" u="sng">
                <a:solidFill>
                  <a:srgbClr val="393939"/>
                </a:solidFill>
                <a:latin typeface="Verdana" pitchFamily="34" charset="0"/>
                <a:cs typeface="Times New Roman" pitchFamily="18" charset="0"/>
              </a:rPr>
              <a:t>Reflective Radiator Panels</a:t>
            </a:r>
            <a:endParaRPr lang="en-GB" sz="600"/>
          </a:p>
          <a:p>
            <a:pPr eaLnBrk="0" hangingPunct="0">
              <a:buClr>
                <a:srgbClr val="000000"/>
              </a:buClr>
              <a:buSzPct val="100000"/>
              <a:buFont typeface="Times New Roman" pitchFamily="18" charset="0"/>
              <a:buNone/>
            </a:pPr>
            <a:endParaRPr lang="en-GB"/>
          </a:p>
        </p:txBody>
      </p:sp>
      <p:pic>
        <p:nvPicPr>
          <p:cNvPr id="45058" name="Picture 7" descr="RadPanel01"/>
          <p:cNvPicPr>
            <a:picLocks noChangeAspect="1" noChangeArrowheads="1"/>
          </p:cNvPicPr>
          <p:nvPr/>
        </p:nvPicPr>
        <p:blipFill>
          <a:blip r:embed="rId2" cstate="print"/>
          <a:srcRect/>
          <a:stretch>
            <a:fillRect/>
          </a:stretch>
        </p:blipFill>
        <p:spPr bwMode="auto">
          <a:xfrm>
            <a:off x="4486275" y="900114"/>
            <a:ext cx="2255838" cy="1635125"/>
          </a:xfrm>
          <a:prstGeom prst="rect">
            <a:avLst/>
          </a:prstGeom>
          <a:noFill/>
          <a:ln w="9525">
            <a:noFill/>
            <a:miter lim="800000"/>
            <a:headEnd/>
            <a:tailEnd/>
          </a:ln>
        </p:spPr>
      </p:pic>
      <p:sp>
        <p:nvSpPr>
          <p:cNvPr id="45059" name="Rectangle 9"/>
          <p:cNvSpPr>
            <a:spLocks noChangeArrowheads="1"/>
          </p:cNvSpPr>
          <p:nvPr/>
        </p:nvSpPr>
        <p:spPr bwMode="auto">
          <a:xfrm>
            <a:off x="690563" y="738099"/>
            <a:ext cx="6049962" cy="8586966"/>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n-US" sz="1200" b="1" dirty="0">
                <a:solidFill>
                  <a:srgbClr val="393939"/>
                </a:solidFill>
                <a:latin typeface="Verdana" pitchFamily="34" charset="0"/>
                <a:cs typeface="Times New Roman" pitchFamily="18" charset="0"/>
              </a:rPr>
              <a:t>What size are the panels?</a:t>
            </a:r>
            <a:endParaRPr lang="en-GB" sz="1200" dirty="0"/>
          </a:p>
          <a:p>
            <a:pPr eaLnBrk="0" hangingPunct="0">
              <a:buClr>
                <a:srgbClr val="000000"/>
              </a:buClr>
              <a:buSzPct val="100000"/>
              <a:buFont typeface="Times New Roman" pitchFamily="18" charset="0"/>
              <a:buNone/>
            </a:pPr>
            <a:r>
              <a:rPr lang="en-US" sz="1200" dirty="0">
                <a:solidFill>
                  <a:srgbClr val="393939"/>
                </a:solidFill>
                <a:latin typeface="Verdana" pitchFamily="34" charset="0"/>
                <a:cs typeface="Times New Roman" pitchFamily="18" charset="0"/>
              </a:rPr>
              <a:t>The panels are approximately 600mm </a:t>
            </a:r>
          </a:p>
          <a:p>
            <a:pPr eaLnBrk="0" hangingPunct="0">
              <a:buClr>
                <a:srgbClr val="000000"/>
              </a:buClr>
              <a:buSzPct val="100000"/>
              <a:buFont typeface="Times New Roman" pitchFamily="18" charset="0"/>
              <a:buNone/>
            </a:pPr>
            <a:r>
              <a:rPr lang="en-US" sz="1200" dirty="0">
                <a:solidFill>
                  <a:srgbClr val="393939"/>
                </a:solidFill>
                <a:latin typeface="Verdana" pitchFamily="34" charset="0"/>
                <a:cs typeface="Times New Roman" pitchFamily="18" charset="0"/>
              </a:rPr>
              <a:t>wide by 520 mm high</a:t>
            </a:r>
          </a:p>
          <a:p>
            <a:pPr eaLnBrk="0" hangingPunct="0">
              <a:buClr>
                <a:srgbClr val="000000"/>
              </a:buClr>
              <a:buSzPct val="100000"/>
              <a:buFont typeface="Times New Roman" pitchFamily="18" charset="0"/>
              <a:buNone/>
            </a:pPr>
            <a:endParaRPr lang="en-GB" sz="1200" dirty="0"/>
          </a:p>
          <a:p>
            <a:pPr eaLnBrk="0" hangingPunct="0">
              <a:buClr>
                <a:srgbClr val="000000"/>
              </a:buClr>
              <a:buSzPct val="100000"/>
              <a:buFont typeface="Times New Roman" pitchFamily="18" charset="0"/>
              <a:buNone/>
            </a:pPr>
            <a:r>
              <a:rPr lang="en-US" sz="1200" b="1" dirty="0">
                <a:solidFill>
                  <a:srgbClr val="393939"/>
                </a:solidFill>
                <a:latin typeface="Verdana" pitchFamily="34" charset="0"/>
                <a:cs typeface="Times New Roman" pitchFamily="18" charset="0"/>
              </a:rPr>
              <a:t>Does the radiator have to be removed?</a:t>
            </a:r>
            <a:r>
              <a:rPr lang="en-US" sz="1200" dirty="0">
                <a:solidFill>
                  <a:srgbClr val="393939"/>
                </a:solidFill>
                <a:latin typeface="Verdana" pitchFamily="34" charset="0"/>
                <a:cs typeface="Times New Roman" pitchFamily="18" charset="0"/>
              </a:rPr>
              <a:t> </a:t>
            </a:r>
            <a:r>
              <a:rPr lang="en-US" sz="1200" b="1" dirty="0">
                <a:solidFill>
                  <a:srgbClr val="393939"/>
                </a:solidFill>
                <a:latin typeface="Verdana" pitchFamily="34" charset="0"/>
                <a:cs typeface="Times New Roman" pitchFamily="18" charset="0"/>
              </a:rPr>
              <a:t/>
            </a:r>
            <a:br>
              <a:rPr lang="en-US" sz="1200" b="1"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In almost every case the panel can easily </a:t>
            </a:r>
          </a:p>
          <a:p>
            <a:pPr eaLnBrk="0" hangingPunct="0">
              <a:buClr>
                <a:srgbClr val="000000"/>
              </a:buClr>
              <a:buSzPct val="100000"/>
              <a:buFont typeface="Times New Roman" pitchFamily="18" charset="0"/>
              <a:buNone/>
            </a:pPr>
            <a:r>
              <a:rPr lang="en-US" sz="1200" dirty="0">
                <a:solidFill>
                  <a:srgbClr val="393939"/>
                </a:solidFill>
                <a:latin typeface="Verdana" pitchFamily="34" charset="0"/>
                <a:cs typeface="Times New Roman" pitchFamily="18" charset="0"/>
              </a:rPr>
              <a:t>be fitted with the radiator in place.</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Will the panel be visible?</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Not necessarily. The panels can easily be fitted out of the line of sight.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Do the panels only fit certain sizes of radiator?</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No, the panels can be easily cut and overlapped to fit any size of radiator.</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How easy is to fit the panel?</a:t>
            </a:r>
            <a:r>
              <a:rPr lang="en-US" sz="1200" dirty="0">
                <a:solidFill>
                  <a:srgbClr val="393939"/>
                </a:solidFill>
                <a:latin typeface="Verdana" pitchFamily="34" charset="0"/>
                <a:cs typeface="Times New Roman" pitchFamily="18" charset="0"/>
              </a:rPr>
              <a:t>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Easy to fit!</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A simple operation without the need to remove the radiators. The panels are easily cut to size, and fitted to the wall behind the radiators using best quality heat resistant double-sided tape for fixing. The only tools needed are scissors and a bamboo cane or wooden spoon handle to reach the awkward corners.   Use small strips of double-sided good quality sticky tape.</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How does it work?</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A lot of energy from radiators is wasted heating the walls behind them rather than heating the air in the room.  The reflective, insulating panels change this, forcing more of the heat energy available into the room space and returning unused heat back into the radiator to reduce boiler burn times. The radiator panel causes the naturally rising hot air behind the radiator to spin, creating a series of vortices which rise at increasingly higher speeds, ultimately spinning the warm air far into the room.</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b="1" dirty="0">
                <a:solidFill>
                  <a:srgbClr val="393939"/>
                </a:solidFill>
                <a:latin typeface="Verdana" pitchFamily="34" charset="0"/>
                <a:cs typeface="Times New Roman" pitchFamily="18" charset="0"/>
              </a:rPr>
              <a:t>How do you save money?</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a:solidFill>
                  <a:srgbClr val="393939"/>
                </a:solidFill>
                <a:latin typeface="Verdana" pitchFamily="34" charset="0"/>
                <a:cs typeface="Times New Roman" pitchFamily="18" charset="0"/>
              </a:rPr>
              <a:t>Reducing the primary heat loss from the radiator (through the wall) makes your heating system more efficient; allowing your boiler to burn less fuel to achieve the same room space heating.  Simply put, your heating bill is reduced because you need less heat to warm the room to comfortable levels</a:t>
            </a:r>
            <a:r>
              <a:rPr lang="en-US" sz="1200" dirty="0" smtClean="0">
                <a:solidFill>
                  <a:srgbClr val="393939"/>
                </a:solidFill>
                <a:latin typeface="Verdana" pitchFamily="34" charset="0"/>
                <a:cs typeface="Times New Roman" pitchFamily="18" charset="0"/>
              </a:rPr>
              <a:t>.</a:t>
            </a:r>
          </a:p>
          <a:p>
            <a:pPr eaLnBrk="0" hangingPunct="0">
              <a:buClr>
                <a:srgbClr val="000000"/>
              </a:buClr>
              <a:buSzPct val="100000"/>
              <a:buFont typeface="Times New Roman" pitchFamily="18" charset="0"/>
              <a:buNone/>
            </a:pPr>
            <a:endParaRPr lang="en-US" sz="1200"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dirty="0" smtClean="0">
                <a:solidFill>
                  <a:srgbClr val="393939"/>
                </a:solidFill>
                <a:latin typeface="Verdana" pitchFamily="34" charset="0"/>
                <a:cs typeface="Times New Roman" pitchFamily="18" charset="0"/>
              </a:rPr>
              <a:t>There are several useful You Tube videos with instructions on </a:t>
            </a:r>
            <a:r>
              <a:rPr lang="en-US" sz="1200" dirty="0">
                <a:solidFill>
                  <a:srgbClr val="393939"/>
                </a:solidFill>
                <a:latin typeface="Verdana" pitchFamily="34" charset="0"/>
                <a:cs typeface="Times New Roman" pitchFamily="18" charset="0"/>
              </a:rPr>
              <a:t>fitting the panels e.g. </a:t>
            </a:r>
            <a:r>
              <a:rPr lang="en-US" sz="1200" dirty="0">
                <a:solidFill>
                  <a:srgbClr val="393939"/>
                </a:solidFill>
                <a:latin typeface="Verdana" pitchFamily="34" charset="0"/>
                <a:cs typeface="Times New Roman" pitchFamily="18" charset="0"/>
                <a:hlinkClick r:id="rId3"/>
              </a:rPr>
              <a:t>http://</a:t>
            </a:r>
            <a:r>
              <a:rPr lang="en-US" sz="1200" dirty="0" smtClean="0">
                <a:solidFill>
                  <a:srgbClr val="393939"/>
                </a:solidFill>
                <a:latin typeface="Verdana" pitchFamily="34" charset="0"/>
                <a:cs typeface="Times New Roman" pitchFamily="18" charset="0"/>
                <a:hlinkClick r:id="rId3"/>
              </a:rPr>
              <a:t>www.youtube.com/watch?v=aaXlF6T39lM</a:t>
            </a:r>
            <a:endParaRPr lang="en-US" sz="1200" dirty="0" smtClean="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dirty="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endParaRPr lang="en-US" sz="1200" dirty="0">
              <a:solidFill>
                <a:srgbClr val="393939"/>
              </a:solidFill>
              <a:latin typeface="Verdana" pitchFamily="34" charset="0"/>
              <a:cs typeface="Times New Roman" pitchFamily="18" charset="0"/>
            </a:endParaRPr>
          </a:p>
          <a:p>
            <a:pPr eaLnBrk="0" hangingPunct="0">
              <a:buClr>
                <a:srgbClr val="000000"/>
              </a:buClr>
              <a:buSzPct val="100000"/>
              <a:buFont typeface="Times New Roman" pitchFamily="18" charset="0"/>
              <a:buNone/>
            </a:pPr>
            <a:r>
              <a:rPr lang="en-US" sz="1200" dirty="0" smtClean="0">
                <a:solidFill>
                  <a:srgbClr val="393939"/>
                </a:solidFill>
                <a:latin typeface="Verdana" pitchFamily="34" charset="0"/>
                <a:cs typeface="Times New Roman" pitchFamily="18" charset="0"/>
              </a:rPr>
              <a:t>To order please use order form on page </a:t>
            </a:r>
            <a:r>
              <a:rPr lang="en-US" sz="1200" dirty="0" smtClean="0">
                <a:solidFill>
                  <a:srgbClr val="393939"/>
                </a:solidFill>
                <a:latin typeface="Verdana" pitchFamily="34" charset="0"/>
                <a:cs typeface="Times New Roman" pitchFamily="18" charset="0"/>
              </a:rPr>
              <a:t>23</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r>
              <a:rPr lang="en-US" sz="1200" dirty="0" smtClean="0">
                <a:solidFill>
                  <a:srgbClr val="393939"/>
                </a:solidFill>
                <a:latin typeface="Verdana" pitchFamily="34" charset="0"/>
                <a:cs typeface="Times New Roman" pitchFamily="18" charset="0"/>
              </a:rPr>
              <a:t>.</a:t>
            </a:r>
            <a:r>
              <a:rPr lang="en-US" sz="1200" dirty="0">
                <a:solidFill>
                  <a:srgbClr val="393939"/>
                </a:solidFill>
                <a:latin typeface="Verdana" pitchFamily="34" charset="0"/>
                <a:cs typeface="Times New Roman" pitchFamily="18" charset="0"/>
              </a:rPr>
              <a:t/>
            </a:r>
            <a:br>
              <a:rPr lang="en-US" sz="1200" dirty="0">
                <a:solidFill>
                  <a:srgbClr val="393939"/>
                </a:solidFill>
                <a:latin typeface="Verdana" pitchFamily="34" charset="0"/>
                <a:cs typeface="Times New Roman" pitchFamily="18" charset="0"/>
              </a:rPr>
            </a:br>
            <a:endParaRPr lang="en-US" sz="1200" dirty="0"/>
          </a:p>
        </p:txBody>
      </p:sp>
      <p:sp>
        <p:nvSpPr>
          <p:cNvPr id="45060" name="Text Box 5"/>
          <p:cNvSpPr txBox="1">
            <a:spLocks noChangeArrowheads="1"/>
          </p:cNvSpPr>
          <p:nvPr/>
        </p:nvSpPr>
        <p:spPr bwMode="auto">
          <a:xfrm>
            <a:off x="2565400" y="31751"/>
            <a:ext cx="417671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Radiator Panels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66" name="Group 114"/>
          <p:cNvGraphicFramePr>
            <a:graphicFrameLocks noGrp="1"/>
          </p:cNvGraphicFramePr>
          <p:nvPr>
            <p:extLst>
              <p:ext uri="{D42A27DB-BD31-4B8C-83A1-F6EECF244321}">
                <p14:modId xmlns:p14="http://schemas.microsoft.com/office/powerpoint/2010/main" val="882321892"/>
              </p:ext>
            </p:extLst>
          </p:nvPr>
        </p:nvGraphicFramePr>
        <p:xfrm>
          <a:off x="476250" y="849313"/>
          <a:ext cx="6049963" cy="721787"/>
        </p:xfrm>
        <a:graphic>
          <a:graphicData uri="http://schemas.openxmlformats.org/drawingml/2006/table">
            <a:tbl>
              <a:tblPr/>
              <a:tblGrid>
                <a:gridCol w="1511300"/>
                <a:gridCol w="1873250"/>
                <a:gridCol w="1008063"/>
                <a:gridCol w="1657350"/>
              </a:tblGrid>
              <a:tr h="394272">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Customer Name:</a:t>
                      </a:r>
                    </a:p>
                  </a:txBody>
                  <a:tcPr marL="90000" marR="90000" marT="0" marB="46800" anchor="ctr" horzOverflow="overflow">
                    <a:lnL w="19050" cap="flat" cmpd="sng" algn="ctr">
                      <a:solidFill>
                        <a:schemeClr val="tx1"/>
                      </a:solidFill>
                      <a:prstDash val="solid"/>
                      <a:round/>
                      <a:headEnd type="none" w="med" len="med"/>
                      <a:tailEnd type="none" w="med" len="med"/>
                    </a:lnL>
                    <a:lnR w="126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endParaRPr>
                    </a:p>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rPr>
                        <a:t>E-mail</a:t>
                      </a:r>
                    </a:p>
                  </a:txBody>
                  <a:tcPr marL="90000" marR="90000" marT="0" marB="46800" anchor="ctr" horzOverflow="overflow">
                    <a:lnL w="93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r>
              <a:tr h="327515">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en-GB" sz="12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endParaRPr>
                    </a:p>
                  </a:txBody>
                  <a:tcPr marL="90000" marR="90000" marT="0" marB="46800" anchor="ctr" horzOverflow="overflow">
                    <a:lnL w="19050" cap="flat" cmpd="sng" algn="ctr">
                      <a:solidFill>
                        <a:schemeClr val="tx1"/>
                      </a:solidFill>
                      <a:prstDash val="solid"/>
                      <a:round/>
                      <a:headEnd type="none" w="med" len="med"/>
                      <a:tailEnd type="none" w="med" len="med"/>
                    </a:lnL>
                    <a:lnR w="1260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1260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49263" rtl="0" eaLnBrk="0" fontAlgn="base" latinLnBrk="0" hangingPunct="0">
                        <a:lnSpc>
                          <a:spcPct val="95000"/>
                        </a:lnSpc>
                        <a:spcBef>
                          <a:spcPct val="0"/>
                        </a:spcBef>
                        <a:spcAft>
                          <a:spcPct val="0"/>
                        </a:spcAft>
                        <a:buClr>
                          <a:srgbClr val="000000"/>
                        </a:buClr>
                        <a:buSzPct val="100000"/>
                        <a:buFont typeface="Times New Roman"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Times New Roman" pitchFamily="18" charset="0"/>
                        </a:rPr>
                        <a:t>Tel:</a:t>
                      </a:r>
                    </a:p>
                  </a:txBody>
                  <a:tcPr marL="90000" marR="90000" marT="0" marB="46800"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Comic Sans MS" pitchFamily="66" charset="0"/>
                        <a:ea typeface="Arial Unicode MS" pitchFamily="34" charset="-128"/>
                        <a:cs typeface="Arial Unicode MS" pitchFamily="34" charset="-128"/>
                      </a:endParaRPr>
                    </a:p>
                  </a:txBody>
                  <a:tcPr marL="90000" marR="90000" marT="0" marB="46800" anchor="ctr" horzOverflow="overflow">
                    <a:lnL w="936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71" name="Rectangle 25"/>
          <p:cNvSpPr>
            <a:spLocks noChangeArrowheads="1"/>
          </p:cNvSpPr>
          <p:nvPr/>
        </p:nvSpPr>
        <p:spPr bwMode="auto">
          <a:xfrm>
            <a:off x="476250" y="383363"/>
            <a:ext cx="6048375" cy="371513"/>
          </a:xfrm>
          <a:prstGeom prst="rect">
            <a:avLst/>
          </a:prstGeom>
          <a:noFill/>
          <a:ln w="9360">
            <a:solidFill>
              <a:srgbClr val="000000"/>
            </a:solidFill>
            <a:miter lim="800000"/>
            <a:headEnd/>
            <a:tailEnd/>
          </a:ln>
        </p:spPr>
        <p:txBody>
          <a:bodyPr lIns="90000" tIns="46800" rIns="90000" bIns="46800" anchor="ctr">
            <a:spAutoFit/>
          </a:bodyPr>
          <a:lstStyle/>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omic Sans MS" pitchFamily="66" charset="0"/>
                <a:cs typeface="Times New Roman" pitchFamily="18" charset="0"/>
              </a:rPr>
              <a:t>Order form </a:t>
            </a:r>
            <a:r>
              <a:rPr lang="en-GB" b="1" dirty="0" smtClean="0">
                <a:solidFill>
                  <a:srgbClr val="000000"/>
                </a:solidFill>
                <a:latin typeface="Comic Sans MS" pitchFamily="66" charset="0"/>
                <a:cs typeface="Times New Roman" pitchFamily="18" charset="0"/>
              </a:rPr>
              <a:t>2014</a:t>
            </a:r>
            <a:r>
              <a:rPr lang="en-GB" sz="1400" b="1" dirty="0" smtClean="0">
                <a:solidFill>
                  <a:srgbClr val="000000"/>
                </a:solidFill>
                <a:cs typeface="Times New Roman" pitchFamily="18" charset="0"/>
              </a:rPr>
              <a:t>                                              </a:t>
            </a:r>
            <a:endParaRPr lang="en-GB" sz="1400" b="1" dirty="0">
              <a:solidFill>
                <a:srgbClr val="000000"/>
              </a:solidFill>
              <a:cs typeface="Times New Roman" pitchFamily="18" charset="0"/>
            </a:endParaRPr>
          </a:p>
        </p:txBody>
      </p:sp>
      <p:graphicFrame>
        <p:nvGraphicFramePr>
          <p:cNvPr id="49259" name="Group 107"/>
          <p:cNvGraphicFramePr>
            <a:graphicFrameLocks noGrp="1"/>
          </p:cNvGraphicFramePr>
          <p:nvPr/>
        </p:nvGraphicFramePr>
        <p:xfrm>
          <a:off x="404813" y="7473950"/>
          <a:ext cx="6145530" cy="1150938"/>
        </p:xfrm>
        <a:graphic>
          <a:graphicData uri="http://schemas.openxmlformats.org/drawingml/2006/table">
            <a:tbl>
              <a:tblPr/>
              <a:tblGrid>
                <a:gridCol w="208280"/>
                <a:gridCol w="5937250"/>
              </a:tblGrid>
              <a:tr h="1150938">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endParaRPr kumimoji="0" lang="en-US"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r>
                        <a:rPr kumimoji="0" lang="en-GB" sz="1200" b="1" i="0" u="sng"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Payments by cheque</a:t>
                      </a: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a:t>
                      </a:r>
                    </a:p>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To: Transition Town Totnes</a:t>
                      </a:r>
                    </a:p>
                    <a:p>
                      <a:pPr marL="0" marR="0" lvl="0" indent="0" algn="l" defTabSz="449263" rtl="0" eaLnBrk="0" fontAlgn="base" latinLnBrk="0" hangingPunct="0">
                        <a:lnSpc>
                          <a:spcPct val="100000"/>
                        </a:lnSpc>
                        <a:spcBef>
                          <a:spcPts val="30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If you need to make arrangements to collect strips from the TTT office at 43 Fore Street, Totnes, TQ9 5HN please contact Mary Popham on 07815 799996 or marypopham@btinternet.com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256" name="Group 104"/>
          <p:cNvGraphicFramePr>
            <a:graphicFrameLocks noGrp="1"/>
          </p:cNvGraphicFramePr>
          <p:nvPr>
            <p:extLst>
              <p:ext uri="{D42A27DB-BD31-4B8C-83A1-F6EECF244321}">
                <p14:modId xmlns:p14="http://schemas.microsoft.com/office/powerpoint/2010/main" val="2373745252"/>
              </p:ext>
            </p:extLst>
          </p:nvPr>
        </p:nvGraphicFramePr>
        <p:xfrm>
          <a:off x="476250" y="1570038"/>
          <a:ext cx="6029325" cy="4999312"/>
        </p:xfrm>
        <a:graphic>
          <a:graphicData uri="http://schemas.openxmlformats.org/drawingml/2006/table">
            <a:tbl>
              <a:tblPr/>
              <a:tblGrid>
                <a:gridCol w="1866900"/>
                <a:gridCol w="931863"/>
                <a:gridCol w="790575"/>
                <a:gridCol w="1004887"/>
                <a:gridCol w="590550"/>
                <a:gridCol w="844550"/>
              </a:tblGrid>
              <a:tr h="784970">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Application</a:t>
                      </a:r>
                      <a:r>
                        <a:rPr kumimoji="0" lang="fr-FR" sz="15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Item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Unit</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Qty Reqd.</a:t>
                      </a:r>
                      <a:r>
                        <a:rPr kumimoji="0" lang="fr-FR"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5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Value £</a:t>
                      </a:r>
                      <a:r>
                        <a:rPr kumimoji="0" lang="fr-FR"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5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92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Sash windows – edges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Internal doors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Loft hatches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Retro B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18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Sash meeting rails</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French doors – central meeting rails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FS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999">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External doors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p>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Front </a:t>
                      </a: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doors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21B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2.05 metre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Bottom of doors (door flush to flooring)</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Straight Door brush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914 mm brush strip</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Letter Box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Letter box cover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Each +screws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For Gaps between sashes and other gaps</a:t>
                      </a:r>
                      <a:r>
                        <a:rPr kumimoji="0" lang="fr-FR"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E strip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1 metre</a:t>
                      </a:r>
                      <a:r>
                        <a:rPr kumimoji="0" lang="fr-FR"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 </a:t>
                      </a:r>
                      <a:endPar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Char char="•"/>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Radiator panels to keep heat inside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Reflective panel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300"/>
                        </a:spcBef>
                        <a:spcAft>
                          <a:spcPct val="0"/>
                        </a:spcAft>
                        <a:buClr>
                          <a:srgbClr val="000000"/>
                        </a:buClr>
                        <a:buSzPct val="100000"/>
                        <a:buFontTx/>
                        <a:buNone/>
                        <a:tabLst/>
                      </a:pPr>
                      <a:r>
                        <a:rPr kumimoji="0" lang="en-GB"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600mm x 520mm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gridSpan="5">
                  <a:txBody>
                    <a:bodyPr/>
                    <a:lstStyle/>
                    <a:p>
                      <a:pPr marL="0" marR="0" lvl="0" indent="0" algn="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GB" sz="1200" b="1" i="0" u="none" strike="noStrike" cap="none" normalizeH="0" baseline="0" smtClean="0">
                          <a:ln>
                            <a:noFill/>
                          </a:ln>
                          <a:solidFill>
                            <a:srgbClr val="000000"/>
                          </a:solidFill>
                          <a:effectLst/>
                          <a:latin typeface="Comic Sans MS" pitchFamily="66" charset="0"/>
                          <a:ea typeface="Arial Unicode MS" pitchFamily="34" charset="-128"/>
                          <a:cs typeface="Arial Unicode MS" pitchFamily="34" charset="-128"/>
                        </a:rPr>
                        <a:t>Total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pPr>
                      <a:endParaRPr kumimoji="0" lang="en-US" sz="1200" b="0" i="0" u="none" strike="noStrike" cap="none" normalizeH="0" baseline="0" dirty="0" smtClean="0">
                        <a:ln>
                          <a:noFill/>
                        </a:ln>
                        <a:solidFill>
                          <a:srgbClr val="000000"/>
                        </a:solidFill>
                        <a:effectLst/>
                        <a:latin typeface="Comic Sans MS" pitchFamily="66"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254" name="TextBox 7"/>
          <p:cNvSpPr txBox="1">
            <a:spLocks noChangeArrowheads="1"/>
          </p:cNvSpPr>
          <p:nvPr/>
        </p:nvSpPr>
        <p:spPr bwMode="auto">
          <a:xfrm>
            <a:off x="936625" y="150813"/>
            <a:ext cx="184731"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endParaRPr lang="en-US"/>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3375" y="488951"/>
            <a:ext cx="6169025" cy="1647825"/>
          </a:xfrm>
        </p:spPr>
        <p:txBody>
          <a:bodyPr/>
          <a:lstStyle/>
          <a:p>
            <a:pPr algn="l" eaLnBrk="1" hangingPunct="1"/>
            <a:r>
              <a:rPr lang="en-GB" sz="2400" dirty="0" smtClean="0"/>
              <a:t>Contact</a:t>
            </a:r>
          </a:p>
        </p:txBody>
      </p:sp>
      <p:sp>
        <p:nvSpPr>
          <p:cNvPr id="50179" name="Rectangle 3"/>
          <p:cNvSpPr>
            <a:spLocks noGrp="1" noChangeArrowheads="1"/>
          </p:cNvSpPr>
          <p:nvPr>
            <p:ph type="body" idx="1"/>
          </p:nvPr>
        </p:nvSpPr>
        <p:spPr>
          <a:xfrm>
            <a:off x="333375" y="2289175"/>
            <a:ext cx="6169025" cy="6534150"/>
          </a:xfrm>
        </p:spPr>
        <p:txBody>
          <a:bodyPr/>
          <a:lstStyle/>
          <a:p>
            <a:pPr eaLnBrk="1" hangingPunct="1">
              <a:buFontTx/>
              <a:buNone/>
            </a:pPr>
            <a:endParaRPr lang="en-GB" sz="1400" dirty="0" smtClean="0"/>
          </a:p>
          <a:p>
            <a:pPr eaLnBrk="1" hangingPunct="1">
              <a:buFontTx/>
              <a:buNone/>
            </a:pPr>
            <a:endParaRPr lang="en-GB" sz="1200" dirty="0" smtClean="0"/>
          </a:p>
          <a:p>
            <a:pPr eaLnBrk="1" hangingPunct="1">
              <a:buFont typeface="Arial" charset="0"/>
              <a:buChar char="•"/>
            </a:pPr>
            <a:endParaRPr lang="en-GB" sz="1600" b="1" dirty="0" smtClean="0"/>
          </a:p>
          <a:p>
            <a:pPr marL="0" indent="0" eaLnBrk="1" hangingPunct="1"/>
            <a:r>
              <a:rPr lang="en-GB" sz="1600" b="1" dirty="0" smtClean="0">
                <a:solidFill>
                  <a:schemeClr val="tx1"/>
                </a:solidFill>
              </a:rPr>
              <a:t>To find out more about the </a:t>
            </a:r>
            <a:r>
              <a:rPr lang="en-GB" sz="1600" b="1" dirty="0" err="1" smtClean="0">
                <a:solidFill>
                  <a:schemeClr val="tx1"/>
                </a:solidFill>
              </a:rPr>
              <a:t>Harbertonford</a:t>
            </a:r>
            <a:r>
              <a:rPr lang="en-GB" sz="1600" b="1" dirty="0" smtClean="0">
                <a:solidFill>
                  <a:schemeClr val="tx1"/>
                </a:solidFill>
              </a:rPr>
              <a:t> Energy Savers project or to  order draught busting products please  contact Mary Popham on </a:t>
            </a:r>
            <a:r>
              <a:rPr lang="en-GB" sz="1600" b="1" dirty="0" smtClean="0">
                <a:solidFill>
                  <a:schemeClr val="tx1"/>
                </a:solidFill>
                <a:hlinkClick r:id="rId2"/>
              </a:rPr>
              <a:t>marypopham@btinterntet.com</a:t>
            </a:r>
            <a:r>
              <a:rPr lang="en-GB" sz="1600" b="1" dirty="0" smtClean="0">
                <a:solidFill>
                  <a:schemeClr val="tx1"/>
                </a:solidFill>
              </a:rPr>
              <a:t>  or 07815 799996</a:t>
            </a:r>
          </a:p>
          <a:p>
            <a:pPr eaLnBrk="1" hangingPunct="1">
              <a:buFontTx/>
              <a:buNone/>
            </a:pPr>
            <a:endParaRPr lang="en-GB" sz="1600" b="1" dirty="0" smtClean="0">
              <a:solidFill>
                <a:schemeClr val="tx1"/>
              </a:solidFill>
            </a:endParaRPr>
          </a:p>
          <a:p>
            <a:pPr eaLnBrk="1" hangingPunct="1">
              <a:buFont typeface="Arial" charset="0"/>
              <a:buChar char="•"/>
            </a:pPr>
            <a:endParaRPr lang="en-GB" sz="1600" dirty="0" smtClean="0">
              <a:solidFill>
                <a:schemeClr val="tx1"/>
              </a:solidFill>
            </a:endParaRPr>
          </a:p>
          <a:p>
            <a:pPr eaLnBrk="1" hangingPunct="1">
              <a:buFont typeface="Arial" charset="0"/>
              <a:buChar char="•"/>
            </a:pPr>
            <a:endParaRPr lang="en-GB" sz="1600" dirty="0" smtClean="0"/>
          </a:p>
          <a:p>
            <a:pPr eaLnBrk="1" hangingPunct="1">
              <a:buFont typeface="Arial" charset="0"/>
              <a:buChar char="•"/>
            </a:pPr>
            <a:endParaRPr lang="en-GB" sz="1600" dirty="0" smtClean="0"/>
          </a:p>
        </p:txBody>
      </p:sp>
      <p:sp>
        <p:nvSpPr>
          <p:cNvPr id="50180" name="Text Box 4"/>
          <p:cNvSpPr txBox="1">
            <a:spLocks noChangeArrowheads="1"/>
          </p:cNvSpPr>
          <p:nvPr/>
        </p:nvSpPr>
        <p:spPr bwMode="auto">
          <a:xfrm>
            <a:off x="5805488" y="9477375"/>
            <a:ext cx="647700" cy="300038"/>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34DA69-0A1A-4ACD-BF08-7F2B90006475}" type="slidenum">
              <a:rPr lang="en-GB" sz="1400"/>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n-GB" sz="1400"/>
          </a:p>
        </p:txBody>
      </p:sp>
      <p:sp>
        <p:nvSpPr>
          <p:cNvPr id="2" name="Slide Number Placeholder 1"/>
          <p:cNvSpPr>
            <a:spLocks noGrp="1"/>
          </p:cNvSpPr>
          <p:nvPr>
            <p:ph type="sldNum" idx="11"/>
          </p:nvPr>
        </p:nvSpPr>
        <p:spPr/>
        <p:txBody>
          <a:bodyPr/>
          <a:lstStyle/>
          <a:p>
            <a:pPr>
              <a:defRPr/>
            </a:pPr>
            <a:fld id="{7D40ABEC-DE11-42CC-8385-5BD16AFEAEEA}"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l="55650" t="10138" r="11972" b="66780"/>
          <a:stretch>
            <a:fillRect/>
          </a:stretch>
        </p:blipFill>
        <p:spPr bwMode="auto">
          <a:xfrm>
            <a:off x="3933825" y="974725"/>
            <a:ext cx="2395538" cy="2184400"/>
          </a:xfrm>
          <a:prstGeom prst="rect">
            <a:avLst/>
          </a:prstGeom>
          <a:noFill/>
          <a:ln w="9525">
            <a:noFill/>
            <a:round/>
            <a:headEnd/>
            <a:tailEnd/>
          </a:ln>
        </p:spPr>
      </p:pic>
      <p:sp>
        <p:nvSpPr>
          <p:cNvPr id="21507"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General Advice</a:t>
            </a:r>
          </a:p>
        </p:txBody>
      </p:sp>
      <p:sp>
        <p:nvSpPr>
          <p:cNvPr id="21508" name="Text Box 3"/>
          <p:cNvSpPr txBox="1">
            <a:spLocks noChangeArrowheads="1"/>
          </p:cNvSpPr>
          <p:nvPr/>
        </p:nvSpPr>
        <p:spPr bwMode="auto">
          <a:xfrm>
            <a:off x="115888" y="974725"/>
            <a:ext cx="3817937" cy="429566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A draft is usually a sign of inadequate insulation which allows cold air to enter a house while warm air exits. </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When drafts are uncomfortable we tend to leave the heating on longer or turn up the thermostat, increasing heating bills and causing higher carbon emissions (from the fuel burnt to create the warmth in the first place.)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Comprehensive draught proofing can reduce bills by up to 20</a:t>
            </a:r>
            <a:r>
              <a:rPr lang="en-GB" sz="1100" dirty="0" smtClean="0">
                <a:solidFill>
                  <a:srgbClr val="000000"/>
                </a:solidFill>
              </a:rPr>
              <a: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solidFill>
                  <a:srgbClr val="000000"/>
                </a:solidFill>
              </a:rPr>
              <a:t>In the 5 older properties pressure tested by the Ashburton Futures project about a third of the heat  was lost through draughts. Draught-proofing is often overlooked, but should usually be  near the top of the list  of options for reducing fuel bills and /or increasing comfort at low cost.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 </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smtClean="0">
              <a:solidFill>
                <a:srgbClr val="000000"/>
              </a:solidFill>
            </a:endParaRPr>
          </a:p>
        </p:txBody>
      </p:sp>
      <p:sp>
        <p:nvSpPr>
          <p:cNvPr id="21509" name="Text Box 4"/>
          <p:cNvSpPr txBox="1">
            <a:spLocks noChangeArrowheads="1"/>
          </p:cNvSpPr>
          <p:nvPr/>
        </p:nvSpPr>
        <p:spPr bwMode="auto">
          <a:xfrm>
            <a:off x="115888" y="3627438"/>
            <a:ext cx="6626225" cy="219765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smtClean="0">
                <a:solidFill>
                  <a:srgbClr val="000000"/>
                </a:solidFill>
              </a:rPr>
              <a:t>With </a:t>
            </a:r>
            <a:r>
              <a:rPr lang="en-GB" sz="1100" dirty="0">
                <a:solidFill>
                  <a:srgbClr val="000000"/>
                </a:solidFill>
              </a:rPr>
              <a:t>a well-insulated home, it is important to have some ventilation in order to keep rooms from becoming stuffy.</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Most older houses have much higher levels of recommended air changes due to the large number of small openings, structural cracks, gaps between floor boards, open fireplaces etc. and so in practice it is quite difficult to over-apply draught proofing in these older houses.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The exceptions are bathrooms and kitchens, which produce high amounts of condensation and must be ventilated correctly to prevent mould and similar problems.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Remember also that adequate ventilation is essential in rooms with solid fuel fires, gas fires or a boiler with an open flue.</a:t>
            </a:r>
          </a:p>
        </p:txBody>
      </p:sp>
      <p:sp>
        <p:nvSpPr>
          <p:cNvPr id="21510" name="Text Box 5"/>
          <p:cNvSpPr txBox="1">
            <a:spLocks noChangeArrowheads="1"/>
          </p:cNvSpPr>
          <p:nvPr/>
        </p:nvSpPr>
        <p:spPr bwMode="auto">
          <a:xfrm>
            <a:off x="0" y="704850"/>
            <a:ext cx="2160588"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  General Advice</a:t>
            </a:r>
          </a:p>
        </p:txBody>
      </p:sp>
      <p:sp>
        <p:nvSpPr>
          <p:cNvPr id="21511" name="Text Box 6"/>
          <p:cNvSpPr txBox="1">
            <a:spLocks noChangeArrowheads="1"/>
          </p:cNvSpPr>
          <p:nvPr/>
        </p:nvSpPr>
        <p:spPr bwMode="auto">
          <a:xfrm>
            <a:off x="115888" y="3314701"/>
            <a:ext cx="3168650"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Too </a:t>
            </a:r>
            <a:r>
              <a:rPr lang="en-GB" sz="1400" b="1" dirty="0">
                <a:solidFill>
                  <a:srgbClr val="000000"/>
                </a:solidFill>
              </a:rPr>
              <a:t>Much Ventilation?</a:t>
            </a:r>
          </a:p>
        </p:txBody>
      </p:sp>
      <p:sp>
        <p:nvSpPr>
          <p:cNvPr id="21512" name="Text Box 7"/>
          <p:cNvSpPr txBox="1">
            <a:spLocks noChangeArrowheads="1"/>
          </p:cNvSpPr>
          <p:nvPr/>
        </p:nvSpPr>
        <p:spPr bwMode="auto">
          <a:xfrm>
            <a:off x="115888" y="5811838"/>
            <a:ext cx="3600450"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To Find draughts in your home</a:t>
            </a:r>
          </a:p>
        </p:txBody>
      </p:sp>
      <p:sp>
        <p:nvSpPr>
          <p:cNvPr id="21513" name="Text Box 8"/>
          <p:cNvSpPr txBox="1">
            <a:spLocks noChangeArrowheads="1"/>
          </p:cNvSpPr>
          <p:nvPr/>
        </p:nvSpPr>
        <p:spPr bwMode="auto">
          <a:xfrm>
            <a:off x="115888" y="6122990"/>
            <a:ext cx="6626225" cy="2469523"/>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Choose a cold breezy day and hold the back of your hand up to the gaps around doors, windows and light fittings.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If you can feel cold air coming in then you can be sure that warm air (for which you’re paying) is escaping somewhere.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Also check your letterbox, loft hatches, cat flaps to see if these need extra draught proofing.</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You can find many draughts this way but of course there may be other gaps where warm air is escaping and you won’t feel these with your hand in the same way-so you need to be a bit of a detective!</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Doors and windows are the most common source of draughts, along with letter-boxes and keyholes. Front and back doors are normally a priority.</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dirty="0">
                <a:solidFill>
                  <a:srgbClr val="000000"/>
                </a:solidFill>
              </a:rPr>
              <a:t>Don’t forget to check for draughts coming between the wall and the window frame and on older windows check for draughts between the glass and the frame where the putty may have fallen out or shrunk.</a:t>
            </a:r>
          </a:p>
        </p:txBody>
      </p:sp>
      <p:sp>
        <p:nvSpPr>
          <p:cNvPr id="21514" name="Text Box 9"/>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88DE03C-357F-4A41-B8E6-9129CC538599}"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General Advice</a:t>
            </a:r>
          </a:p>
        </p:txBody>
      </p:sp>
      <p:sp>
        <p:nvSpPr>
          <p:cNvPr id="23555" name="Text Box 2"/>
          <p:cNvSpPr txBox="1">
            <a:spLocks noChangeArrowheads="1"/>
          </p:cNvSpPr>
          <p:nvPr/>
        </p:nvSpPr>
        <p:spPr bwMode="auto">
          <a:xfrm>
            <a:off x="115888" y="974725"/>
            <a:ext cx="6626225" cy="112043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If you are considering some form of secondary glazing then you may first wish to tackle only the more obvious draughts around windows with draught proofing strips.  Secondary glazing removes draughts but has the added advantage of reducing heat loss through conduction and stopping the fall of cold air from window surfaces while providing extra sound insulation</a:t>
            </a:r>
            <a:r>
              <a:rPr lang="en-GB" sz="1200" dirty="0" smtClean="0">
                <a:solidFill>
                  <a:srgbClr val="000000"/>
                </a:solidFill>
              </a:rPr>
              <a:t>.</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More detail on secondary glazing options later in this manual.</a:t>
            </a:r>
            <a:endParaRPr lang="en-GB" sz="1200" dirty="0">
              <a:solidFill>
                <a:srgbClr val="000000"/>
              </a:solidFill>
            </a:endParaRPr>
          </a:p>
        </p:txBody>
      </p:sp>
      <p:sp>
        <p:nvSpPr>
          <p:cNvPr id="23556" name="Text Box 3"/>
          <p:cNvSpPr txBox="1">
            <a:spLocks noChangeArrowheads="1"/>
          </p:cNvSpPr>
          <p:nvPr/>
        </p:nvSpPr>
        <p:spPr bwMode="auto">
          <a:xfrm>
            <a:off x="115888" y="661988"/>
            <a:ext cx="4537248" cy="309958"/>
          </a:xfrm>
          <a:prstGeom prst="rect">
            <a:avLst/>
          </a:prstGeom>
          <a:noFill/>
          <a:ln w="9525">
            <a:noFill/>
            <a:round/>
            <a:headEnd/>
            <a:tailEnd/>
          </a:ln>
        </p:spPr>
        <p:txBody>
          <a:bodyPr wrap="square"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Secondary Glazing and Draught Stripping </a:t>
            </a:r>
            <a:endParaRPr lang="en-GB" sz="1400" b="1" dirty="0">
              <a:solidFill>
                <a:srgbClr val="000000"/>
              </a:solidFill>
            </a:endParaRPr>
          </a:p>
        </p:txBody>
      </p:sp>
      <p:sp>
        <p:nvSpPr>
          <p:cNvPr id="23557" name="Text Box 4"/>
          <p:cNvSpPr txBox="1">
            <a:spLocks noChangeArrowheads="1"/>
          </p:cNvSpPr>
          <p:nvPr/>
        </p:nvSpPr>
        <p:spPr bwMode="auto">
          <a:xfrm>
            <a:off x="115888" y="1987551"/>
            <a:ext cx="2160587"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Curtains</a:t>
            </a:r>
            <a:endParaRPr lang="en-GB" sz="1400" b="1" dirty="0">
              <a:solidFill>
                <a:srgbClr val="000000"/>
              </a:solidFill>
            </a:endParaRPr>
          </a:p>
        </p:txBody>
      </p:sp>
      <p:sp>
        <p:nvSpPr>
          <p:cNvPr id="23558" name="Text Box 5"/>
          <p:cNvSpPr txBox="1">
            <a:spLocks noChangeArrowheads="1"/>
          </p:cNvSpPr>
          <p:nvPr/>
        </p:nvSpPr>
        <p:spPr bwMode="auto">
          <a:xfrm>
            <a:off x="115888" y="2535239"/>
            <a:ext cx="6626225" cy="112043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smtClean="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Venetian </a:t>
            </a:r>
            <a:r>
              <a:rPr lang="en-GB" sz="1200" dirty="0">
                <a:solidFill>
                  <a:srgbClr val="000000"/>
                </a:solidFill>
              </a:rPr>
              <a:t>blinds or louvered shutters might look neat but unless your windows are double glazed it would be far better to stick to curtains.  Heavy curtains that reach to the floor will trap air and reduce draughts significantly. They can also look attractive. The use of a curtain behind the front door is also effective.</a:t>
            </a:r>
          </a:p>
        </p:txBody>
      </p:sp>
      <p:sp>
        <p:nvSpPr>
          <p:cNvPr id="23559" name="Text Box 6"/>
          <p:cNvSpPr txBox="1">
            <a:spLocks noChangeArrowheads="1"/>
          </p:cNvSpPr>
          <p:nvPr/>
        </p:nvSpPr>
        <p:spPr bwMode="auto">
          <a:xfrm>
            <a:off x="115888" y="3627439"/>
            <a:ext cx="2160587" cy="640817"/>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smtClean="0">
              <a:solidFill>
                <a:srgbClr val="000000"/>
              </a:solidFill>
            </a:endParaRPr>
          </a:p>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Pay Back</a:t>
            </a:r>
            <a:endParaRPr lang="en-GB" sz="1400" b="1" dirty="0">
              <a:solidFill>
                <a:srgbClr val="000000"/>
              </a:solidFill>
            </a:endParaRPr>
          </a:p>
        </p:txBody>
      </p:sp>
      <p:sp>
        <p:nvSpPr>
          <p:cNvPr id="23560" name="Text Box 7"/>
          <p:cNvSpPr txBox="1">
            <a:spLocks noChangeArrowheads="1"/>
          </p:cNvSpPr>
          <p:nvPr/>
        </p:nvSpPr>
        <p:spPr bwMode="auto">
          <a:xfrm>
            <a:off x="231775" y="4288247"/>
            <a:ext cx="6437313" cy="1961692"/>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Draught </a:t>
            </a:r>
            <a:r>
              <a:rPr lang="en-GB" sz="1200" dirty="0">
                <a:solidFill>
                  <a:srgbClr val="000000"/>
                </a:solidFill>
              </a:rPr>
              <a:t>stripping a whole house might cost £75-£90 (depending on the size of the house). If done yourself this measure will have a typical pay back of 3-4 years.</a:t>
            </a:r>
          </a:p>
          <a:p>
            <a:pPr>
              <a:spcBef>
                <a:spcPts val="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solidFill>
                  <a:schemeClr val="tx1"/>
                </a:solidFill>
              </a:rPr>
              <a:t>If you want to draught strip but don’t want to do the work yourself, Transition Town Totnes can put you in touch with local handyman who have extensive experience of draught stripping and charge reasonable rates. </a:t>
            </a:r>
            <a:r>
              <a:rPr lang="en-GB" sz="1200" dirty="0">
                <a:solidFill>
                  <a:schemeClr val="tx1"/>
                </a:solidFill>
              </a:rPr>
              <a:t> </a:t>
            </a:r>
            <a:r>
              <a:rPr lang="en-GB" sz="1200" dirty="0" smtClean="0">
                <a:solidFill>
                  <a:schemeClr val="tx1"/>
                </a:solidFill>
              </a:rPr>
              <a:t>Contact Mary Popham on </a:t>
            </a:r>
            <a:r>
              <a:rPr lang="en-GB" sz="1200" dirty="0" smtClean="0">
                <a:solidFill>
                  <a:schemeClr val="tx1"/>
                </a:solidFill>
                <a:hlinkClick r:id="rId3"/>
              </a:rPr>
              <a:t>marypopham@btinternet.com</a:t>
            </a:r>
            <a:r>
              <a:rPr lang="en-GB" sz="1200" dirty="0" smtClean="0">
                <a:solidFill>
                  <a:schemeClr val="tx1"/>
                </a:solidFill>
              </a:rPr>
              <a:t>  or 07815 799996 for more information.</a:t>
            </a:r>
            <a:endParaRPr lang="en-GB" sz="1200" dirty="0">
              <a:solidFill>
                <a:schemeClr val="tx1"/>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chemeClr val="tx1"/>
              </a:solidFill>
            </a:endParaRPr>
          </a:p>
        </p:txBody>
      </p:sp>
      <p:sp>
        <p:nvSpPr>
          <p:cNvPr id="23561" name="Text Box 8"/>
          <p:cNvSpPr txBox="1">
            <a:spLocks noChangeArrowheads="1"/>
          </p:cNvSpPr>
          <p:nvPr/>
        </p:nvSpPr>
        <p:spPr bwMode="auto">
          <a:xfrm>
            <a:off x="5589588" y="9477376"/>
            <a:ext cx="8636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A59752A-230D-4737-AA46-086EC6A8D1D8}"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Product information and tools</a:t>
            </a:r>
          </a:p>
        </p:txBody>
      </p:sp>
      <p:sp>
        <p:nvSpPr>
          <p:cNvPr id="25603" name="Text Box 2"/>
          <p:cNvSpPr txBox="1">
            <a:spLocks noChangeArrowheads="1"/>
          </p:cNvSpPr>
          <p:nvPr/>
        </p:nvSpPr>
        <p:spPr bwMode="auto">
          <a:xfrm>
            <a:off x="115888" y="974725"/>
            <a:ext cx="6626225" cy="751104"/>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Easy to fit materials suitable for most wooden framed doors, windows and loft hatches, available from Gti Ltd., and manufactured by Schlegel</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Products are used widely by contractors and are not adversely affected by paint or staining</a:t>
            </a:r>
          </a:p>
        </p:txBody>
      </p:sp>
      <p:sp>
        <p:nvSpPr>
          <p:cNvPr id="25604" name="Text Box 3"/>
          <p:cNvSpPr txBox="1">
            <a:spLocks noChangeArrowheads="1"/>
          </p:cNvSpPr>
          <p:nvPr/>
        </p:nvSpPr>
        <p:spPr bwMode="auto">
          <a:xfrm>
            <a:off x="188915" y="1857375"/>
            <a:ext cx="3817937"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Product features:</a:t>
            </a:r>
          </a:p>
        </p:txBody>
      </p:sp>
      <p:sp>
        <p:nvSpPr>
          <p:cNvPr id="25605" name="Text Box 4"/>
          <p:cNvSpPr txBox="1">
            <a:spLocks noChangeArrowheads="1"/>
          </p:cNvSpPr>
          <p:nvPr/>
        </p:nvSpPr>
        <p:spPr bwMode="auto">
          <a:xfrm>
            <a:off x="115888" y="2247900"/>
            <a:ext cx="6626225" cy="853696"/>
          </a:xfrm>
          <a:prstGeom prst="rect">
            <a:avLst/>
          </a:prstGeom>
          <a:noFill/>
          <a:ln w="9525">
            <a:noFill/>
            <a:round/>
            <a:headEnd/>
            <a:tailEnd/>
          </a:ln>
        </p:spPr>
        <p:txBody>
          <a:bodyPr lIns="90000" tIns="46800" rIns="90000" bIns="46800">
            <a:spAutoFit/>
          </a:bodyPr>
          <a:lstStyle/>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deflection seal enables ease of operation by reducing closing forces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seal performance is not affected if painted over</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product has a minimum 10 year life time</a:t>
            </a:r>
          </a:p>
        </p:txBody>
      </p:sp>
      <p:sp>
        <p:nvSpPr>
          <p:cNvPr id="25606" name="Text Box 5"/>
          <p:cNvSpPr txBox="1">
            <a:spLocks noChangeArrowheads="1"/>
          </p:cNvSpPr>
          <p:nvPr/>
        </p:nvSpPr>
        <p:spPr bwMode="auto">
          <a:xfrm>
            <a:off x="188913" y="631825"/>
            <a:ext cx="5218112"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Products used in  Draught Busting workshops are:</a:t>
            </a:r>
          </a:p>
        </p:txBody>
      </p:sp>
      <p:sp>
        <p:nvSpPr>
          <p:cNvPr id="25607" name="Text Box 6"/>
          <p:cNvSpPr txBox="1">
            <a:spLocks noChangeArrowheads="1"/>
          </p:cNvSpPr>
          <p:nvPr/>
        </p:nvSpPr>
        <p:spPr bwMode="auto">
          <a:xfrm>
            <a:off x="115888" y="3225800"/>
            <a:ext cx="6121400" cy="1171732"/>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Product specification: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Supplied in 2.1 metre lengths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Carrier is rigid high impact </a:t>
            </a:r>
            <a:r>
              <a:rPr lang="en-GB" sz="1200" dirty="0" err="1">
                <a:solidFill>
                  <a:srgbClr val="000000"/>
                </a:solidFill>
              </a:rPr>
              <a:t>pvc</a:t>
            </a:r>
            <a:r>
              <a:rPr lang="en-GB" sz="1200" dirty="0">
                <a:solidFill>
                  <a:srgbClr val="000000"/>
                </a:solidFill>
              </a:rPr>
              <a:t>-u with pre-punched holes at 150mm centres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20/25mm nails</a:t>
            </a:r>
          </a:p>
        </p:txBody>
      </p:sp>
      <p:sp>
        <p:nvSpPr>
          <p:cNvPr id="25608" name="Text Box 7"/>
          <p:cNvSpPr txBox="1">
            <a:spLocks noChangeArrowheads="1"/>
          </p:cNvSpPr>
          <p:nvPr/>
        </p:nvSpPr>
        <p:spPr bwMode="auto">
          <a:xfrm>
            <a:off x="115890" y="4521200"/>
            <a:ext cx="5976937" cy="1171732"/>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Product benefits: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Resists dirt and grime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Excellent memory-returns to original shape after compression</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Reaches out-to cope with seasonal gap size changes</a:t>
            </a:r>
          </a:p>
        </p:txBody>
      </p:sp>
      <p:sp>
        <p:nvSpPr>
          <p:cNvPr id="25609" name="Text Box 8"/>
          <p:cNvSpPr txBox="1">
            <a:spLocks noChangeArrowheads="1"/>
          </p:cNvSpPr>
          <p:nvPr/>
        </p:nvSpPr>
        <p:spPr bwMode="auto">
          <a:xfrm>
            <a:off x="188914" y="5745164"/>
            <a:ext cx="5616575" cy="3941721"/>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smtClean="0">
                <a:solidFill>
                  <a:srgbClr val="000000"/>
                </a:solidFill>
              </a:rPr>
              <a:t>Useful Tools:</a:t>
            </a:r>
            <a:endParaRPr lang="en-GB" sz="1400" b="1" dirty="0">
              <a:solidFill>
                <a:srgbClr val="000000"/>
              </a:solidFill>
            </a:endParaRP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Hammer (8oz)</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Anvil Cutters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Scissors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Tape measure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Philips screw driver</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Junior hacksaw and/or pliers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  Pieces of stiff thick cardboard (</a:t>
            </a:r>
            <a:r>
              <a:rPr lang="en-GB" sz="1200" dirty="0" err="1">
                <a:solidFill>
                  <a:srgbClr val="000000"/>
                </a:solidFill>
              </a:rPr>
              <a:t>approx</a:t>
            </a:r>
            <a:r>
              <a:rPr lang="en-GB" sz="1200" dirty="0">
                <a:solidFill>
                  <a:srgbClr val="000000"/>
                </a:solidFill>
              </a:rPr>
              <a:t> 20cm x 20cm) to protect windows when hammering</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Nail punch</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Pliers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Mitre block for 45 degree cuts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rgbClr val="000000"/>
                </a:solidFill>
              </a:rPr>
              <a:t>Fine sandpaper to sand edges</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a:solidFill>
                <a:srgbClr val="000000"/>
              </a:solidFill>
            </a:endParaRP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1"/>
            <a:ext cx="2447925" cy="2105025"/>
          </a:xfrm>
          <a:prstGeom prst="rect">
            <a:avLst/>
          </a:prstGeom>
          <a:noFill/>
          <a:ln w="9525">
            <a:noFill/>
            <a:round/>
            <a:headEnd/>
            <a:tailEnd/>
          </a:ln>
        </p:spPr>
      </p:pic>
      <p:sp>
        <p:nvSpPr>
          <p:cNvPr id="27651"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Sash Windows - </a:t>
            </a:r>
            <a:r>
              <a:rPr lang="en-GB" b="1">
                <a:solidFill>
                  <a:srgbClr val="000000"/>
                </a:solidFill>
              </a:rPr>
              <a:t>Retro B strip</a:t>
            </a:r>
          </a:p>
        </p:txBody>
      </p:sp>
      <p:pic>
        <p:nvPicPr>
          <p:cNvPr id="27652" name="Picture 3"/>
          <p:cNvPicPr>
            <a:picLocks noChangeAspect="1" noChangeArrowheads="1"/>
          </p:cNvPicPr>
          <p:nvPr/>
        </p:nvPicPr>
        <p:blipFill>
          <a:blip r:embed="rId4" cstate="print"/>
          <a:srcRect/>
          <a:stretch>
            <a:fillRect/>
          </a:stretch>
        </p:blipFill>
        <p:spPr bwMode="auto">
          <a:xfrm>
            <a:off x="2060575" y="153988"/>
            <a:ext cx="1512888" cy="1795462"/>
          </a:xfrm>
          <a:prstGeom prst="rect">
            <a:avLst/>
          </a:prstGeom>
          <a:noFill/>
          <a:ln w="9525">
            <a:noFill/>
            <a:round/>
            <a:headEnd/>
            <a:tailEnd/>
          </a:ln>
        </p:spPr>
      </p:pic>
      <p:pic>
        <p:nvPicPr>
          <p:cNvPr id="27653" name="Picture 4"/>
          <p:cNvPicPr>
            <a:picLocks noChangeAspect="1" noChangeArrowheads="1"/>
          </p:cNvPicPr>
          <p:nvPr/>
        </p:nvPicPr>
        <p:blipFill>
          <a:blip r:embed="rId5" cstate="print">
            <a:lum bright="6000" contrast="12000"/>
          </a:blip>
          <a:srcRect/>
          <a:stretch>
            <a:fillRect/>
          </a:stretch>
        </p:blipFill>
        <p:spPr bwMode="auto">
          <a:xfrm>
            <a:off x="4076700" y="468314"/>
            <a:ext cx="2622550" cy="1247775"/>
          </a:xfrm>
          <a:prstGeom prst="rect">
            <a:avLst/>
          </a:prstGeom>
          <a:noFill/>
          <a:ln w="9525">
            <a:noFill/>
            <a:round/>
            <a:headEnd/>
            <a:tailEnd/>
          </a:ln>
        </p:spPr>
      </p:pic>
      <p:sp>
        <p:nvSpPr>
          <p:cNvPr id="27654" name="Text Box 5"/>
          <p:cNvSpPr txBox="1">
            <a:spLocks noChangeArrowheads="1"/>
          </p:cNvSpPr>
          <p:nvPr/>
        </p:nvSpPr>
        <p:spPr bwMode="auto">
          <a:xfrm>
            <a:off x="115888" y="2001839"/>
            <a:ext cx="6337300" cy="3449279"/>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Retro B strip - For Windows and Internal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Use around internal doors and windows, including sash and casement windows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They can also be used around many loft hatches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Easy to fit and look neat and unobtrusive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Apply around the bottom and inside of a sash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Where possible apply the strips around the top sash from the outside of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strips are nailed around the window frame so it’s easy to open and close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First measure and cut the strips for each side, then and cut and fit. Once the sides are in place, measure and cut the bottom horizontal piece and then fit.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If  access to the upper outside part of the sash window is prohibitive try to attach either a Retro B or 21B strip  to the surrounding window frame of the upper sash (rather than the actual window) </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pic>
        <p:nvPicPr>
          <p:cNvPr id="27655" name="Picture 6"/>
          <p:cNvPicPr>
            <a:picLocks noChangeAspect="1" noChangeArrowheads="1"/>
          </p:cNvPicPr>
          <p:nvPr/>
        </p:nvPicPr>
        <p:blipFill>
          <a:blip r:embed="rId6" cstate="print"/>
          <a:srcRect/>
          <a:stretch>
            <a:fillRect/>
          </a:stretch>
        </p:blipFill>
        <p:spPr bwMode="auto">
          <a:xfrm>
            <a:off x="404813" y="5154614"/>
            <a:ext cx="2755900" cy="3978275"/>
          </a:xfrm>
          <a:prstGeom prst="rect">
            <a:avLst/>
          </a:prstGeom>
          <a:noFill/>
          <a:ln w="9525">
            <a:noFill/>
            <a:round/>
            <a:headEnd/>
            <a:tailEnd/>
          </a:ln>
        </p:spPr>
      </p:pic>
      <p:pic>
        <p:nvPicPr>
          <p:cNvPr id="27656" name="Picture 7"/>
          <p:cNvPicPr>
            <a:picLocks noChangeAspect="1" noChangeArrowheads="1"/>
          </p:cNvPicPr>
          <p:nvPr/>
        </p:nvPicPr>
        <p:blipFill>
          <a:blip r:embed="rId7" cstate="print"/>
          <a:srcRect/>
          <a:stretch>
            <a:fillRect/>
          </a:stretch>
        </p:blipFill>
        <p:spPr bwMode="auto">
          <a:xfrm>
            <a:off x="3724277" y="5154614"/>
            <a:ext cx="2728913" cy="1760537"/>
          </a:xfrm>
          <a:prstGeom prst="rect">
            <a:avLst/>
          </a:prstGeom>
          <a:noFill/>
          <a:ln w="9525">
            <a:noFill/>
            <a:round/>
            <a:headEnd/>
            <a:tailEnd/>
          </a:ln>
        </p:spPr>
      </p:pic>
      <p:pic>
        <p:nvPicPr>
          <p:cNvPr id="27657" name="Picture 8"/>
          <p:cNvPicPr>
            <a:picLocks noChangeAspect="1" noChangeArrowheads="1"/>
          </p:cNvPicPr>
          <p:nvPr/>
        </p:nvPicPr>
        <p:blipFill>
          <a:blip r:embed="rId8" cstate="print"/>
          <a:srcRect/>
          <a:stretch>
            <a:fillRect/>
          </a:stretch>
        </p:blipFill>
        <p:spPr bwMode="auto">
          <a:xfrm>
            <a:off x="3716338" y="7339014"/>
            <a:ext cx="2713037" cy="1793875"/>
          </a:xfrm>
          <a:prstGeom prst="rect">
            <a:avLst/>
          </a:prstGeom>
          <a:noFill/>
          <a:ln w="9525">
            <a:noFill/>
            <a:round/>
            <a:headEnd/>
            <a:tailEnd/>
          </a:ln>
        </p:spPr>
      </p:pic>
      <p:sp>
        <p:nvSpPr>
          <p:cNvPr id="27658" name="Rectangle 9"/>
          <p:cNvSpPr>
            <a:spLocks noChangeArrowheads="1"/>
          </p:cNvSpPr>
          <p:nvPr/>
        </p:nvSpPr>
        <p:spPr bwMode="auto">
          <a:xfrm>
            <a:off x="3500438" y="6958123"/>
            <a:ext cx="2952750" cy="27918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latin typeface="Century Gothic" pitchFamily="34" charset="0"/>
              </a:rPr>
              <a:t>With window open</a:t>
            </a:r>
          </a:p>
        </p:txBody>
      </p:sp>
      <p:sp>
        <p:nvSpPr>
          <p:cNvPr id="27659" name="Rectangle 10"/>
          <p:cNvSpPr>
            <a:spLocks noChangeArrowheads="1"/>
          </p:cNvSpPr>
          <p:nvPr/>
        </p:nvSpPr>
        <p:spPr bwMode="auto">
          <a:xfrm>
            <a:off x="3500438" y="9139348"/>
            <a:ext cx="2952750" cy="279180"/>
          </a:xfrm>
          <a:prstGeom prst="rect">
            <a:avLst/>
          </a:prstGeom>
          <a:noFill/>
          <a:ln w="9525">
            <a:noFill/>
            <a:round/>
            <a:headEnd/>
            <a:tailEnd/>
          </a:ln>
        </p:spPr>
        <p:txBody>
          <a:bodyPr lIns="90000" tIns="46800" rIns="90000" bIns="46800" anchor="ctr">
            <a:spAutoFit/>
          </a:bodyPr>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000000"/>
                </a:solidFill>
                <a:latin typeface="Century Gothic" pitchFamily="34" charset="0"/>
              </a:rPr>
              <a:t>With window closed-forms seal</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5888" y="2792413"/>
            <a:ext cx="6337300" cy="2300246"/>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FS strip – Meeting rails on sash windows, centre rails on French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cover the horizontal gap where the two sashes meet in the middle of the window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can be also used on French doors where the two doors meet as shown below</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If the FS strip cannot cover the gap because the two sashes do not meet on the same level then try using a self-adhesive P-strip or Zero gap strip stuck on the back of the meeting rail of the bottom of the sash</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This will help to prevent rattling and unwanted draughts blowing through the centre of the window</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29699" name="Text Box 2"/>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Sash meeting rails/ French doors </a:t>
            </a:r>
            <a:r>
              <a:rPr lang="en-GB" b="1">
                <a:solidFill>
                  <a:srgbClr val="000000"/>
                </a:solidFill>
              </a:rPr>
              <a:t>- FS strip</a:t>
            </a:r>
          </a:p>
        </p:txBody>
      </p:sp>
      <p:pic>
        <p:nvPicPr>
          <p:cNvPr id="29700" name="Picture 3"/>
          <p:cNvPicPr>
            <a:picLocks noChangeAspect="1" noChangeArrowheads="1"/>
          </p:cNvPicPr>
          <p:nvPr/>
        </p:nvPicPr>
        <p:blipFill>
          <a:blip r:embed="rId3" cstate="print">
            <a:lum bright="12000" contrast="24000"/>
          </a:blip>
          <a:srcRect b="11864"/>
          <a:stretch>
            <a:fillRect/>
          </a:stretch>
        </p:blipFill>
        <p:spPr bwMode="auto">
          <a:xfrm>
            <a:off x="3708402" y="428626"/>
            <a:ext cx="3033713" cy="2106613"/>
          </a:xfrm>
          <a:prstGeom prst="rect">
            <a:avLst/>
          </a:prstGeom>
          <a:noFill/>
          <a:ln w="9525">
            <a:noFill/>
            <a:round/>
            <a:headEnd/>
            <a:tailEnd/>
          </a:ln>
        </p:spPr>
      </p:pic>
      <p:pic>
        <p:nvPicPr>
          <p:cNvPr id="29701" name="Picture 4"/>
          <p:cNvPicPr>
            <a:picLocks noChangeAspect="1" noChangeArrowheads="1"/>
          </p:cNvPicPr>
          <p:nvPr/>
        </p:nvPicPr>
        <p:blipFill>
          <a:blip r:embed="rId4" cstate="print"/>
          <a:srcRect/>
          <a:stretch>
            <a:fillRect/>
          </a:stretch>
        </p:blipFill>
        <p:spPr bwMode="auto">
          <a:xfrm>
            <a:off x="115889" y="428626"/>
            <a:ext cx="2592387" cy="2106613"/>
          </a:xfrm>
          <a:prstGeom prst="rect">
            <a:avLst/>
          </a:prstGeom>
          <a:noFill/>
          <a:ln w="9525">
            <a:noFill/>
            <a:round/>
            <a:headEnd/>
            <a:tailEnd/>
          </a:ln>
        </p:spPr>
      </p:pic>
      <p:pic>
        <p:nvPicPr>
          <p:cNvPr id="29702" name="Picture 5"/>
          <p:cNvPicPr>
            <a:picLocks noChangeAspect="1" noChangeArrowheads="1"/>
          </p:cNvPicPr>
          <p:nvPr/>
        </p:nvPicPr>
        <p:blipFill>
          <a:blip r:embed="rId5" cstate="print"/>
          <a:srcRect l="29309" r="29248"/>
          <a:stretch>
            <a:fillRect/>
          </a:stretch>
        </p:blipFill>
        <p:spPr bwMode="auto">
          <a:xfrm>
            <a:off x="115888" y="4875212"/>
            <a:ext cx="1223962" cy="4144963"/>
          </a:xfrm>
          <a:prstGeom prst="rect">
            <a:avLst/>
          </a:prstGeom>
          <a:noFill/>
          <a:ln w="9525">
            <a:noFill/>
            <a:round/>
            <a:headEnd/>
            <a:tailEnd/>
          </a:ln>
        </p:spPr>
      </p:pic>
      <p:pic>
        <p:nvPicPr>
          <p:cNvPr id="29703" name="Picture 6"/>
          <p:cNvPicPr>
            <a:picLocks noChangeAspect="1" noChangeArrowheads="1"/>
          </p:cNvPicPr>
          <p:nvPr/>
        </p:nvPicPr>
        <p:blipFill>
          <a:blip r:embed="rId6" cstate="print"/>
          <a:srcRect l="19507" r="6128" b="1253"/>
          <a:stretch>
            <a:fillRect/>
          </a:stretch>
        </p:blipFill>
        <p:spPr bwMode="auto">
          <a:xfrm>
            <a:off x="1557338" y="4875214"/>
            <a:ext cx="2195512" cy="4211637"/>
          </a:xfrm>
          <a:prstGeom prst="rect">
            <a:avLst/>
          </a:prstGeom>
          <a:noFill/>
          <a:ln w="9525">
            <a:noFill/>
            <a:round/>
            <a:headEnd/>
            <a:tailEnd/>
          </a:ln>
        </p:spPr>
      </p:pic>
      <p:pic>
        <p:nvPicPr>
          <p:cNvPr id="29704" name="Picture 7"/>
          <p:cNvPicPr>
            <a:picLocks noChangeAspect="1" noChangeArrowheads="1"/>
          </p:cNvPicPr>
          <p:nvPr/>
        </p:nvPicPr>
        <p:blipFill>
          <a:blip r:embed="rId7" cstate="print"/>
          <a:srcRect l="6116" b="1253"/>
          <a:stretch>
            <a:fillRect/>
          </a:stretch>
        </p:blipFill>
        <p:spPr bwMode="auto">
          <a:xfrm>
            <a:off x="3933827" y="4875214"/>
            <a:ext cx="2771775" cy="4211637"/>
          </a:xfrm>
          <a:prstGeom prst="rect">
            <a:avLst/>
          </a:prstGeom>
          <a:noFill/>
          <a:ln w="9525">
            <a:noFill/>
            <a:round/>
            <a:headEnd/>
            <a:tailEnd/>
          </a:ln>
        </p:spPr>
      </p:pic>
      <p:sp>
        <p:nvSpPr>
          <p:cNvPr id="29705" name="Text Box 8"/>
          <p:cNvSpPr txBox="1">
            <a:spLocks noChangeArrowheads="1"/>
          </p:cNvSpPr>
          <p:nvPr/>
        </p:nvSpPr>
        <p:spPr bwMode="auto">
          <a:xfrm>
            <a:off x="4852988" y="9477376"/>
            <a:ext cx="1600200" cy="428625"/>
          </a:xfrm>
          <a:prstGeom prst="rect">
            <a:avLst/>
          </a:prstGeom>
          <a:noFill/>
          <a:ln w="9525">
            <a:noFill/>
            <a:round/>
            <a:headEnd/>
            <a:tailEnd/>
          </a:ln>
        </p:spPr>
        <p:txBody>
          <a:bodyPr lIns="90000" tIns="46800" rIns="90000" bIns="46800"/>
          <a:lstStyle/>
          <a:p>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B30DE08-87AD-4F36-A5FB-6CD63D2841F6}" type="slidenum">
              <a:rPr lang="en-GB" sz="1400">
                <a:solidFill>
                  <a:srgbClr val="000000"/>
                </a:solidFill>
              </a:rPr>
              <a:pPr algn="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Outside doors – </a:t>
            </a:r>
            <a:r>
              <a:rPr lang="en-GB" b="1">
                <a:solidFill>
                  <a:srgbClr val="000000"/>
                </a:solidFill>
              </a:rPr>
              <a:t>21 B strip</a:t>
            </a:r>
          </a:p>
        </p:txBody>
      </p:sp>
      <p:sp>
        <p:nvSpPr>
          <p:cNvPr id="31747" name="Text Box 2"/>
          <p:cNvSpPr txBox="1">
            <a:spLocks noChangeArrowheads="1"/>
          </p:cNvSpPr>
          <p:nvPr/>
        </p:nvSpPr>
        <p:spPr bwMode="auto">
          <a:xfrm>
            <a:off x="0" y="2217739"/>
            <a:ext cx="6742113" cy="4023795"/>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rPr>
              <a:t>21 B strip – For external doors and larger gaps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Use for External doors but can also be used internally</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 strips are applied in the same fashion as SBS strips but have more expansion capability and can cover larger gaps often needed for external doors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Fix in place with door shut and fully locked</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Apply the strips to the top of the door frame first and then the vertical sides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Ensure nominal compression of the seal is 3mm, and that there is a visual movement of the seal when the door is opened and closed</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You may wish to mitre the strips in the corners at a 45 degree angle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These strips can be used to cover slightly larger gaps</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  Their design makes them easier to compress so are less likely to make doors difficult to close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These strips have more expansion capability-useful as the gaps around the outside doors tend to expand and contract more</a:t>
            </a:r>
          </a:p>
          <a:p>
            <a:pPr>
              <a:spcBef>
                <a:spcPts val="750"/>
              </a:spcBef>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They can be used to cover slightly larger gaps (also  on sash windows)</a:t>
            </a:r>
          </a:p>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pic>
        <p:nvPicPr>
          <p:cNvPr id="31748" name="Picture 3"/>
          <p:cNvPicPr>
            <a:picLocks noChangeAspect="1" noChangeArrowheads="1"/>
          </p:cNvPicPr>
          <p:nvPr/>
        </p:nvPicPr>
        <p:blipFill>
          <a:blip r:embed="rId3" cstate="print"/>
          <a:srcRect/>
          <a:stretch>
            <a:fillRect/>
          </a:stretch>
        </p:blipFill>
        <p:spPr bwMode="auto">
          <a:xfrm>
            <a:off x="3933825" y="501650"/>
            <a:ext cx="2808288" cy="1555750"/>
          </a:xfrm>
          <a:prstGeom prst="rect">
            <a:avLst/>
          </a:prstGeom>
          <a:noFill/>
          <a:ln w="9525">
            <a:noFill/>
            <a:round/>
            <a:headEnd/>
            <a:tailEnd/>
          </a:ln>
        </p:spPr>
      </p:pic>
      <p:pic>
        <p:nvPicPr>
          <p:cNvPr id="31749" name="Picture 4"/>
          <p:cNvPicPr>
            <a:picLocks noChangeAspect="1" noChangeArrowheads="1"/>
          </p:cNvPicPr>
          <p:nvPr/>
        </p:nvPicPr>
        <p:blipFill>
          <a:blip r:embed="rId4" cstate="print"/>
          <a:srcRect l="7849" r="12740"/>
          <a:stretch>
            <a:fillRect/>
          </a:stretch>
        </p:blipFill>
        <p:spPr bwMode="auto">
          <a:xfrm>
            <a:off x="4941890" y="5999164"/>
            <a:ext cx="1800225" cy="3275012"/>
          </a:xfrm>
          <a:prstGeom prst="rect">
            <a:avLst/>
          </a:prstGeom>
          <a:noFill/>
          <a:ln w="9525">
            <a:noFill/>
            <a:round/>
            <a:headEnd/>
            <a:tailEnd/>
          </a:ln>
        </p:spPr>
      </p:pic>
      <p:pic>
        <p:nvPicPr>
          <p:cNvPr id="31750" name="Picture 5"/>
          <p:cNvPicPr>
            <a:picLocks noChangeAspect="1" noChangeArrowheads="1"/>
          </p:cNvPicPr>
          <p:nvPr/>
        </p:nvPicPr>
        <p:blipFill>
          <a:blip r:embed="rId5" cstate="print"/>
          <a:srcRect l="24390"/>
          <a:stretch>
            <a:fillRect/>
          </a:stretch>
        </p:blipFill>
        <p:spPr bwMode="auto">
          <a:xfrm>
            <a:off x="2636840" y="5999164"/>
            <a:ext cx="2232025" cy="3275012"/>
          </a:xfrm>
          <a:prstGeom prst="rect">
            <a:avLst/>
          </a:prstGeom>
          <a:noFill/>
          <a:ln w="9525">
            <a:noFill/>
            <a:round/>
            <a:headEnd/>
            <a:tailEnd/>
          </a:ln>
        </p:spPr>
      </p:pic>
      <p:pic>
        <p:nvPicPr>
          <p:cNvPr id="31751" name="Picture 6"/>
          <p:cNvPicPr>
            <a:picLocks noChangeAspect="1" noChangeArrowheads="1"/>
          </p:cNvPicPr>
          <p:nvPr/>
        </p:nvPicPr>
        <p:blipFill>
          <a:blip r:embed="rId6" cstate="print"/>
          <a:srcRect l="7599" t="2104"/>
          <a:stretch>
            <a:fillRect/>
          </a:stretch>
        </p:blipFill>
        <p:spPr bwMode="auto">
          <a:xfrm>
            <a:off x="187325" y="5999164"/>
            <a:ext cx="2305050" cy="3275012"/>
          </a:xfrm>
          <a:prstGeom prst="rect">
            <a:avLst/>
          </a:prstGeom>
          <a:noFill/>
          <a:ln w="9525">
            <a:noFill/>
            <a:round/>
            <a:headEnd/>
            <a:tailEnd/>
          </a:ln>
        </p:spPr>
      </p:pic>
      <p:grpSp>
        <p:nvGrpSpPr>
          <p:cNvPr id="31752" name="Group 7"/>
          <p:cNvGrpSpPr>
            <a:grpSpLocks/>
          </p:cNvGrpSpPr>
          <p:nvPr/>
        </p:nvGrpSpPr>
        <p:grpSpPr bwMode="auto">
          <a:xfrm>
            <a:off x="2060575" y="344489"/>
            <a:ext cx="1652588" cy="1790700"/>
            <a:chOff x="1298" y="467"/>
            <a:chExt cx="1041" cy="1128"/>
          </a:xfrm>
        </p:grpSpPr>
        <p:pic>
          <p:nvPicPr>
            <p:cNvPr id="31757" name="Picture 8"/>
            <p:cNvPicPr>
              <a:picLocks noChangeAspect="1" noChangeArrowheads="1"/>
            </p:cNvPicPr>
            <p:nvPr/>
          </p:nvPicPr>
          <p:blipFill>
            <a:blip r:embed="rId7" cstate="print"/>
            <a:srcRect l="20760" t="77780" r="56775" b="4118"/>
            <a:stretch>
              <a:fillRect/>
            </a:stretch>
          </p:blipFill>
          <p:spPr bwMode="auto">
            <a:xfrm>
              <a:off x="1298" y="515"/>
              <a:ext cx="1042" cy="1080"/>
            </a:xfrm>
            <a:prstGeom prst="rect">
              <a:avLst/>
            </a:prstGeom>
            <a:noFill/>
            <a:ln w="9525">
              <a:noFill/>
              <a:round/>
              <a:headEnd/>
              <a:tailEnd/>
            </a:ln>
          </p:spPr>
        </p:pic>
        <p:sp>
          <p:nvSpPr>
            <p:cNvPr id="31758" name="Rectangle 9"/>
            <p:cNvSpPr>
              <a:spLocks noChangeArrowheads="1"/>
            </p:cNvSpPr>
            <p:nvPr/>
          </p:nvSpPr>
          <p:spPr bwMode="auto">
            <a:xfrm>
              <a:off x="1661" y="467"/>
              <a:ext cx="362" cy="196"/>
            </a:xfrm>
            <a:prstGeom prst="rect">
              <a:avLst/>
            </a:prstGeom>
            <a:solidFill>
              <a:srgbClr val="FFFFFF"/>
            </a:solidFill>
            <a:ln w="255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US"/>
            </a:p>
          </p:txBody>
        </p:sp>
      </p:grpSp>
      <p:grpSp>
        <p:nvGrpSpPr>
          <p:cNvPr id="31753" name="Group 10"/>
          <p:cNvGrpSpPr>
            <a:grpSpLocks/>
          </p:cNvGrpSpPr>
          <p:nvPr/>
        </p:nvGrpSpPr>
        <p:grpSpPr bwMode="auto">
          <a:xfrm>
            <a:off x="0" y="422276"/>
            <a:ext cx="2057400" cy="1627188"/>
            <a:chOff x="0" y="516"/>
            <a:chExt cx="1296" cy="1025"/>
          </a:xfrm>
        </p:grpSpPr>
        <p:pic>
          <p:nvPicPr>
            <p:cNvPr id="31755" name="Picture 11"/>
            <p:cNvPicPr>
              <a:picLocks noChangeAspect="1" noChangeArrowheads="1"/>
            </p:cNvPicPr>
            <p:nvPr/>
          </p:nvPicPr>
          <p:blipFill>
            <a:blip r:embed="rId7" cstate="print"/>
            <a:srcRect l="17470" t="64609" r="54581" b="19753"/>
            <a:stretch>
              <a:fillRect/>
            </a:stretch>
          </p:blipFill>
          <p:spPr bwMode="auto">
            <a:xfrm>
              <a:off x="0" y="516"/>
              <a:ext cx="1297" cy="933"/>
            </a:xfrm>
            <a:prstGeom prst="rect">
              <a:avLst/>
            </a:prstGeom>
            <a:noFill/>
            <a:ln w="9525">
              <a:noFill/>
              <a:round/>
              <a:headEnd/>
              <a:tailEnd/>
            </a:ln>
          </p:spPr>
        </p:pic>
        <p:sp>
          <p:nvSpPr>
            <p:cNvPr id="31756" name="Rectangle 12"/>
            <p:cNvSpPr>
              <a:spLocks noChangeArrowheads="1"/>
            </p:cNvSpPr>
            <p:nvPr/>
          </p:nvSpPr>
          <p:spPr bwMode="auto">
            <a:xfrm>
              <a:off x="203" y="1346"/>
              <a:ext cx="363" cy="196"/>
            </a:xfrm>
            <a:prstGeom prst="rect">
              <a:avLst/>
            </a:prstGeom>
            <a:solidFill>
              <a:srgbClr val="FFFFFF"/>
            </a:solidFill>
            <a:ln w="25560">
              <a:solidFill>
                <a:srgbClr val="FFFFFF"/>
              </a:solidFill>
              <a:miter lim="800000"/>
              <a:headEnd/>
              <a:tailEnd/>
            </a:ln>
          </p:spPr>
          <p:txBody>
            <a:bodyPr wrap="none" anchor="ctr"/>
            <a:lstStyle/>
            <a:p>
              <a:pPr>
                <a:buClr>
                  <a:srgbClr val="000000"/>
                </a:buClr>
                <a:buSzPct val="100000"/>
                <a:buFont typeface="Times New Roman" pitchFamily="18" charset="0"/>
                <a:buNone/>
              </a:pPr>
              <a:endParaRPr lang="en-US"/>
            </a:p>
          </p:txBody>
        </p:sp>
      </p:gr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92150" y="1"/>
            <a:ext cx="6049963" cy="371513"/>
          </a:xfrm>
          <a:prstGeom prst="rect">
            <a:avLst/>
          </a:prstGeom>
          <a:noFill/>
          <a:ln w="9525">
            <a:noFill/>
            <a:round/>
            <a:headEnd/>
            <a:tailEnd/>
          </a:ln>
        </p:spPr>
        <p:txBody>
          <a:bodyPr lIns="90000" tIns="46800" rIns="90000" bIns="46800">
            <a:spAutoFit/>
          </a:bodyPr>
          <a:lstStyle/>
          <a:p>
            <a:pPr algn="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Installation Instructions</a:t>
            </a:r>
          </a:p>
        </p:txBody>
      </p:sp>
      <p:sp>
        <p:nvSpPr>
          <p:cNvPr id="33795" name="Text Box 2"/>
          <p:cNvSpPr txBox="1">
            <a:spLocks noChangeArrowheads="1"/>
          </p:cNvSpPr>
          <p:nvPr/>
        </p:nvSpPr>
        <p:spPr bwMode="auto">
          <a:xfrm>
            <a:off x="0" y="1209675"/>
            <a:ext cx="6858000" cy="7927428"/>
          </a:xfrm>
          <a:prstGeom prst="rect">
            <a:avLst/>
          </a:prstGeom>
          <a:noFill/>
          <a:ln w="9525">
            <a:noFill/>
            <a:round/>
            <a:headEnd/>
            <a:tailEnd/>
          </a:ln>
        </p:spPr>
        <p:txBody>
          <a:bodyPr lIns="90000" tIns="46800" rIns="90000" bIns="46800">
            <a:spAutoFit/>
          </a:bodyPr>
          <a:lstStyle/>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with garden pruners (anvil blades give the best cut- we have not been able to find a local supplier of these but they can be bought from www.birstall.co.uk) or a junior hacksaw.</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each strip generously to start – maybe 1 cm too long, then check carefully before trimming to exact size required.</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Cut each strip and fit it and </a:t>
            </a:r>
            <a:r>
              <a:rPr lang="en-GB" sz="1400" b="1">
                <a:solidFill>
                  <a:srgbClr val="000000"/>
                </a:solidFill>
              </a:rPr>
              <a:t>then</a:t>
            </a:r>
            <a:r>
              <a:rPr lang="en-GB" sz="1400">
                <a:solidFill>
                  <a:srgbClr val="000000"/>
                </a:solidFill>
              </a:rPr>
              <a:t> cut the next one and so on.</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Use the supplied 20/25mm stainless nails which are rustproof and have small heads.</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Use all the pre-formed nail holes, however at the end of the strips, depending on how you have cut them, you may need to make an additional nail hole in the strip.  This should be done approximately 1” from the end of the strip, into the same small groove where the pre-drilled holes are positioned – this is to minimize any risk of splitting the casing</a:t>
            </a:r>
            <a:r>
              <a:rPr lang="en-GB" sz="1200">
                <a:solidFill>
                  <a:srgbClr val="000000"/>
                </a:solidFill>
              </a:rPr>
              <a:t>.</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Don’t drive the nails all the way in at first - just half way - this will allow fine adjustment of pressure and position later.</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The plastic flexible trim should push up against the closed window or door with gentle pressure to seal any gap but not so hard that they prevent the window closing or cause too much friction on the sliding sash.</a:t>
            </a: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marL="342900" indent="-342900">
              <a:spcBef>
                <a:spcPts val="875"/>
              </a:spcBef>
              <a:buClr>
                <a:srgbClr val="000000"/>
              </a:buClr>
              <a:buSzPct val="100000"/>
              <a:buFont typeface="Times New Roman" pitchFamily="18"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With each strip in place the nails can be driven home and their angle altered slightly during hammering to increase or decrease this pressure to ensure contact with the window/door.  Fully drive home nails perpendicular to surface but do not over pressurize (or this may drive the nail through the PVC carrier).</a:t>
            </a:r>
          </a:p>
        </p:txBody>
      </p:sp>
      <p:sp>
        <p:nvSpPr>
          <p:cNvPr id="2" name="Slide Number Placeholder 1"/>
          <p:cNvSpPr>
            <a:spLocks noGrp="1"/>
          </p:cNvSpPr>
          <p:nvPr>
            <p:ph type="sldNum" idx="11"/>
          </p:nvPr>
        </p:nvSpPr>
        <p:spPr/>
        <p:txBody>
          <a:bodyPr/>
          <a:lstStyle/>
          <a:p>
            <a:pPr>
              <a:defRPr/>
            </a:pPr>
            <a:fld id="{75F07F94-A02A-42EB-8B93-BE3455645551}"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1842</TotalTime>
  <Words>4103</Words>
  <Application>Microsoft Office PowerPoint</Application>
  <PresentationFormat>Custom</PresentationFormat>
  <Paragraphs>487</Paragraphs>
  <Slides>24</Slides>
  <Notes>15</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Default Design</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YOUR DOORS AND WINDOWS FOR DRAUGHT STRIPPING.</vt:lpstr>
      <vt:lpstr>PowerPoint Presentation</vt:lpstr>
      <vt:lpstr>PowerPoint Presentation</vt:lpstr>
      <vt:lpstr>PowerPoint Presentation</vt:lpstr>
      <vt:lpstr>PowerPoint Presentation</vt:lpstr>
      <vt:lpstr>PowerPoint Presentation</vt:lpstr>
      <vt:lpstr>DIY Secondary Glazing</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Farkas</dc:creator>
  <cp:lastModifiedBy>Mary</cp:lastModifiedBy>
  <cp:revision>101</cp:revision>
  <cp:lastPrinted>1601-01-01T00:00:00Z</cp:lastPrinted>
  <dcterms:created xsi:type="dcterms:W3CDTF">2011-11-08T12:48:15Z</dcterms:created>
  <dcterms:modified xsi:type="dcterms:W3CDTF">2014-03-24T06:32:22Z</dcterms:modified>
</cp:coreProperties>
</file>